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23" r:id="rId4"/>
    <p:sldMasterId id="2147483735" r:id="rId5"/>
    <p:sldMasterId id="2147483761" r:id="rId6"/>
  </p:sldMasterIdLst>
  <p:notesMasterIdLst>
    <p:notesMasterId r:id="rId43"/>
  </p:notesMasterIdLst>
  <p:sldIdLst>
    <p:sldId id="257" r:id="rId7"/>
    <p:sldId id="449" r:id="rId8"/>
    <p:sldId id="451" r:id="rId9"/>
    <p:sldId id="502" r:id="rId10"/>
    <p:sldId id="500" r:id="rId11"/>
    <p:sldId id="506" r:id="rId12"/>
    <p:sldId id="548" r:id="rId13"/>
    <p:sldId id="389" r:id="rId14"/>
    <p:sldId id="379" r:id="rId15"/>
    <p:sldId id="376" r:id="rId16"/>
    <p:sldId id="512" r:id="rId17"/>
    <p:sldId id="538" r:id="rId18"/>
    <p:sldId id="517" r:id="rId19"/>
    <p:sldId id="526" r:id="rId20"/>
    <p:sldId id="520" r:id="rId21"/>
    <p:sldId id="524" r:id="rId22"/>
    <p:sldId id="523" r:id="rId23"/>
    <p:sldId id="536" r:id="rId24"/>
    <p:sldId id="522" r:id="rId25"/>
    <p:sldId id="521" r:id="rId26"/>
    <p:sldId id="529" r:id="rId27"/>
    <p:sldId id="530" r:id="rId28"/>
    <p:sldId id="531" r:id="rId29"/>
    <p:sldId id="528" r:id="rId30"/>
    <p:sldId id="539" r:id="rId31"/>
    <p:sldId id="540" r:id="rId32"/>
    <p:sldId id="542" r:id="rId33"/>
    <p:sldId id="415" r:id="rId34"/>
    <p:sldId id="541" r:id="rId35"/>
    <p:sldId id="544" r:id="rId36"/>
    <p:sldId id="543" r:id="rId37"/>
    <p:sldId id="482" r:id="rId38"/>
    <p:sldId id="485" r:id="rId39"/>
    <p:sldId id="549" r:id="rId40"/>
    <p:sldId id="486" r:id="rId41"/>
    <p:sldId id="547"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0066"/>
    <a:srgbClr val="000099"/>
    <a:srgbClr val="0000FF"/>
    <a:srgbClr val="FFEDB3"/>
    <a:srgbClr val="D9F5FF"/>
    <a:srgbClr val="FFE9A3"/>
    <a:srgbClr val="C1EFFF"/>
    <a:srgbClr val="003300"/>
    <a:srgbClr val="DD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6" autoAdjust="0"/>
  </p:normalViewPr>
  <p:slideViewPr>
    <p:cSldViewPr>
      <p:cViewPr varScale="1">
        <p:scale>
          <a:sx n="120" d="100"/>
          <a:sy n="120" d="100"/>
        </p:scale>
        <p:origin x="85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D:\Users\Administrator\Desktop\&#20840;&#29699;&#26377;&#26426;&#30789;&#29983;&#20135;&#21450;&#28040;&#36153;&#24773;&#209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6377;&#26426;&#30789;\&#26377;&#26426;&#30789;&#21333;&#20307;\&#9733;&#22269;&#20869;&#29983;&#20135;&#28040;&#36153;&#24773;&#20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生产与消费!$C$19</c:f>
              <c:strCache>
                <c:ptCount val="1"/>
                <c:pt idx="0">
                  <c:v>全球</c:v>
                </c:pt>
              </c:strCache>
            </c:strRef>
          </c:tx>
          <c:spPr>
            <a:solidFill>
              <a:srgbClr val="006600"/>
            </a:solidFill>
          </c:spPr>
          <c:invertIfNegative val="0"/>
          <c:cat>
            <c:strRef>
              <c:f>生产与消费!$B$20:$B$22</c:f>
              <c:strCache>
                <c:ptCount val="3"/>
                <c:pt idx="0">
                  <c:v>产能</c:v>
                </c:pt>
                <c:pt idx="1">
                  <c:v>产量</c:v>
                </c:pt>
                <c:pt idx="2">
                  <c:v>消费量</c:v>
                </c:pt>
              </c:strCache>
            </c:strRef>
          </c:cat>
          <c:val>
            <c:numRef>
              <c:f>生产与消费!$C$20:$C$22</c:f>
              <c:numCache>
                <c:formatCode>0.0_ </c:formatCode>
                <c:ptCount val="3"/>
                <c:pt idx="0">
                  <c:v>83</c:v>
                </c:pt>
                <c:pt idx="1">
                  <c:v>71.2</c:v>
                </c:pt>
                <c:pt idx="2">
                  <c:v>71.2</c:v>
                </c:pt>
              </c:numCache>
            </c:numRef>
          </c:val>
          <c:extLst xmlns:c16r2="http://schemas.microsoft.com/office/drawing/2015/06/chart">
            <c:ext xmlns:c16="http://schemas.microsoft.com/office/drawing/2014/chart" uri="{C3380CC4-5D6E-409C-BE32-E72D297353CC}">
              <c16:uniqueId val="{00000000-CE3E-4C33-BD50-5D528FDF3D9A}"/>
            </c:ext>
          </c:extLst>
        </c:ser>
        <c:ser>
          <c:idx val="1"/>
          <c:order val="1"/>
          <c:tx>
            <c:strRef>
              <c:f>生产与消费!$D$19</c:f>
              <c:strCache>
                <c:ptCount val="1"/>
                <c:pt idx="0">
                  <c:v>中国</c:v>
                </c:pt>
              </c:strCache>
            </c:strRef>
          </c:tx>
          <c:spPr>
            <a:solidFill>
              <a:srgbClr val="7030A0"/>
            </a:solidFill>
          </c:spPr>
          <c:invertIfNegative val="0"/>
          <c:cat>
            <c:strRef>
              <c:f>生产与消费!$B$20:$B$22</c:f>
              <c:strCache>
                <c:ptCount val="3"/>
                <c:pt idx="0">
                  <c:v>产能</c:v>
                </c:pt>
                <c:pt idx="1">
                  <c:v>产量</c:v>
                </c:pt>
                <c:pt idx="2">
                  <c:v>消费量</c:v>
                </c:pt>
              </c:strCache>
            </c:strRef>
          </c:cat>
          <c:val>
            <c:numRef>
              <c:f>生产与消费!$D$20:$D$22</c:f>
              <c:numCache>
                <c:formatCode>0.0_ </c:formatCode>
                <c:ptCount val="3"/>
                <c:pt idx="0">
                  <c:v>2.7</c:v>
                </c:pt>
                <c:pt idx="1">
                  <c:v>2</c:v>
                </c:pt>
                <c:pt idx="2">
                  <c:v>6.7700000000000014</c:v>
                </c:pt>
              </c:numCache>
            </c:numRef>
          </c:val>
          <c:extLst xmlns:c16r2="http://schemas.microsoft.com/office/drawing/2015/06/chart">
            <c:ext xmlns:c16="http://schemas.microsoft.com/office/drawing/2014/chart" uri="{C3380CC4-5D6E-409C-BE32-E72D297353CC}">
              <c16:uniqueId val="{00000001-CE3E-4C33-BD50-5D528FDF3D9A}"/>
            </c:ext>
          </c:extLst>
        </c:ser>
        <c:dLbls>
          <c:showLegendKey val="0"/>
          <c:showVal val="0"/>
          <c:showCatName val="0"/>
          <c:showSerName val="0"/>
          <c:showPercent val="0"/>
          <c:showBubbleSize val="0"/>
        </c:dLbls>
        <c:gapWidth val="150"/>
        <c:shape val="box"/>
        <c:axId val="1517433632"/>
        <c:axId val="1517428736"/>
        <c:axId val="0"/>
      </c:bar3DChart>
      <c:catAx>
        <c:axId val="1517433632"/>
        <c:scaling>
          <c:orientation val="minMax"/>
        </c:scaling>
        <c:delete val="0"/>
        <c:axPos val="b"/>
        <c:numFmt formatCode="General" sourceLinked="0"/>
        <c:majorTickMark val="none"/>
        <c:minorTickMark val="none"/>
        <c:tickLblPos val="nextTo"/>
        <c:crossAx val="1517428736"/>
        <c:crosses val="autoZero"/>
        <c:auto val="1"/>
        <c:lblAlgn val="ctr"/>
        <c:lblOffset val="100"/>
        <c:noMultiLvlLbl val="0"/>
      </c:catAx>
      <c:valAx>
        <c:axId val="1517428736"/>
        <c:scaling>
          <c:orientation val="minMax"/>
        </c:scaling>
        <c:delete val="0"/>
        <c:axPos val="l"/>
        <c:majorGridlines/>
        <c:numFmt formatCode="0.0_ " sourceLinked="1"/>
        <c:majorTickMark val="none"/>
        <c:minorTickMark val="none"/>
        <c:tickLblPos val="nextTo"/>
        <c:crossAx val="1517433632"/>
        <c:crosses val="autoZero"/>
        <c:crossBetween val="between"/>
      </c:valAx>
    </c:plotArea>
    <c:legend>
      <c:legendPos val="r"/>
      <c:overlay val="0"/>
    </c:legend>
    <c:plotVisOnly val="1"/>
    <c:dispBlanksAs val="gap"/>
    <c:showDLblsOverMax val="0"/>
  </c:chart>
  <c:spPr>
    <a:ln>
      <a:solidFill>
        <a:srgbClr val="80CB35"/>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'5年表观消费'!$C$32</c:f>
              <c:strCache>
                <c:ptCount val="1"/>
                <c:pt idx="0">
                  <c:v>平均增长率</c:v>
                </c:pt>
              </c:strCache>
            </c:strRef>
          </c:tx>
          <c:spPr>
            <a:solidFill>
              <a:srgbClr val="9A57CD"/>
            </a:solidFill>
          </c:spPr>
          <c:invertIfNegative val="0"/>
          <c:dPt>
            <c:idx val="4"/>
            <c:invertIfNegative val="0"/>
            <c:bubble3D val="0"/>
            <c:spPr>
              <a:solidFill>
                <a:srgbClr val="00B0F0"/>
              </a:solidFill>
            </c:spPr>
            <c:extLst xmlns:c16r2="http://schemas.microsoft.com/office/drawing/2015/06/chart">
              <c:ext xmlns:c16="http://schemas.microsoft.com/office/drawing/2014/chart" uri="{C3380CC4-5D6E-409C-BE32-E72D297353CC}">
                <c16:uniqueId val="{00000000-D5ED-4B0D-85D9-2FD472A4C1F0}"/>
              </c:ext>
            </c:extLst>
          </c:dPt>
          <c:dLbls>
            <c:dLbl>
              <c:idx val="0"/>
              <c:layout>
                <c:manualLayout>
                  <c:x val="2.22220034995626E-2"/>
                  <c:y val="-0.4027777777777800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ED-4B0D-85D9-2FD472A4C1F0}"/>
                </c:ext>
                <c:ext xmlns:c15="http://schemas.microsoft.com/office/drawing/2012/chart" uri="{CE6537A1-D6FC-4f65-9D91-7224C49458BB}"/>
              </c:extLst>
            </c:dLbl>
            <c:dLbl>
              <c:idx val="1"/>
              <c:layout>
                <c:manualLayout>
                  <c:x val="2.5000000000000001E-2"/>
                  <c:y val="-0.3287037037037057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5ED-4B0D-85D9-2FD472A4C1F0}"/>
                </c:ext>
                <c:ext xmlns:c15="http://schemas.microsoft.com/office/drawing/2012/chart" uri="{CE6537A1-D6FC-4f65-9D91-7224C49458BB}"/>
              </c:extLst>
            </c:dLbl>
            <c:dLbl>
              <c:idx val="2"/>
              <c:layout>
                <c:manualLayout>
                  <c:x val="3.0555555555555582E-2"/>
                  <c:y val="-0.2870370370370370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5ED-4B0D-85D9-2FD472A4C1F0}"/>
                </c:ext>
                <c:ext xmlns:c15="http://schemas.microsoft.com/office/drawing/2012/chart" uri="{CE6537A1-D6FC-4f65-9D91-7224C49458BB}"/>
              </c:extLst>
            </c:dLbl>
            <c:dLbl>
              <c:idx val="3"/>
              <c:layout>
                <c:manualLayout>
                  <c:x val="3.0555555555555582E-2"/>
                  <c:y val="-0.1898148148148149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5ED-4B0D-85D9-2FD472A4C1F0}"/>
                </c:ext>
                <c:ext xmlns:c15="http://schemas.microsoft.com/office/drawing/2012/chart" uri="{CE6537A1-D6FC-4f65-9D91-7224C49458BB}"/>
              </c:extLst>
            </c:dLbl>
            <c:dLbl>
              <c:idx val="4"/>
              <c:layout>
                <c:manualLayout>
                  <c:x val="2.7777559055118112E-2"/>
                  <c:y val="-0.17129629629629831"/>
                </c:manualLayout>
              </c:layout>
              <c:tx>
                <c:rich>
                  <a:bodyPr/>
                  <a:lstStyle/>
                  <a:p>
                    <a:pPr>
                      <a:defRPr sz="1200" b="0">
                        <a:solidFill>
                          <a:schemeClr val="tx1"/>
                        </a:solidFill>
                        <a:latin typeface="Times New Roman" pitchFamily="18" charset="0"/>
                        <a:cs typeface="Times New Roman" pitchFamily="18" charset="0"/>
                      </a:defRPr>
                    </a:pPr>
                    <a:r>
                      <a:rPr lang="en-US" altLang="en-US" sz="1200" b="0" dirty="0">
                        <a:solidFill>
                          <a:schemeClr val="tx1"/>
                        </a:solidFill>
                        <a:latin typeface="Times New Roman" pitchFamily="18" charset="0"/>
                        <a:cs typeface="Times New Roman" pitchFamily="18" charset="0"/>
                      </a:rPr>
                      <a:t>9.0%</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5ED-4B0D-85D9-2FD472A4C1F0}"/>
                </c:ext>
                <c:ext xmlns:c15="http://schemas.microsoft.com/office/drawing/2012/chart" uri="{CE6537A1-D6FC-4f65-9D91-7224C49458BB}"/>
              </c:extLst>
            </c:dLbl>
            <c:spPr>
              <a:noFill/>
              <a:ln>
                <a:noFill/>
              </a:ln>
              <a:effectLst/>
            </c:spPr>
            <c:txPr>
              <a:bodyPr/>
              <a:lstStyle/>
              <a:p>
                <a:pPr>
                  <a:defRPr sz="12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'5年表观消费'!$B$33:$B$37</c:f>
              <c:strCache>
                <c:ptCount val="5"/>
                <c:pt idx="0">
                  <c:v>九五</c:v>
                </c:pt>
                <c:pt idx="1">
                  <c:v>十五</c:v>
                </c:pt>
                <c:pt idx="2">
                  <c:v>十一五</c:v>
                </c:pt>
                <c:pt idx="3">
                  <c:v>十二五</c:v>
                </c:pt>
                <c:pt idx="4">
                  <c:v>十三五</c:v>
                </c:pt>
              </c:strCache>
            </c:strRef>
          </c:cat>
          <c:val>
            <c:numRef>
              <c:f>'5年表观消费'!$C$33:$C$37</c:f>
              <c:numCache>
                <c:formatCode>0.0%</c:formatCode>
                <c:ptCount val="5"/>
                <c:pt idx="0">
                  <c:v>0.32860000000000189</c:v>
                </c:pt>
                <c:pt idx="1">
                  <c:v>0.25750000000000001</c:v>
                </c:pt>
                <c:pt idx="2">
                  <c:v>0.21050000000000021</c:v>
                </c:pt>
                <c:pt idx="3">
                  <c:v>0.10950000000000019</c:v>
                </c:pt>
                <c:pt idx="4">
                  <c:v>9.0000000000000024E-2</c:v>
                </c:pt>
              </c:numCache>
            </c:numRef>
          </c:val>
          <c:extLst xmlns:c16r2="http://schemas.microsoft.com/office/drawing/2015/06/chart">
            <c:ext xmlns:c16="http://schemas.microsoft.com/office/drawing/2014/chart" uri="{C3380CC4-5D6E-409C-BE32-E72D297353CC}">
              <c16:uniqueId val="{00000005-D5ED-4B0D-85D9-2FD472A4C1F0}"/>
            </c:ext>
          </c:extLst>
        </c:ser>
        <c:dLbls>
          <c:showLegendKey val="0"/>
          <c:showVal val="1"/>
          <c:showCatName val="0"/>
          <c:showSerName val="0"/>
          <c:showPercent val="0"/>
          <c:showBubbleSize val="0"/>
        </c:dLbls>
        <c:gapWidth val="75"/>
        <c:shape val="box"/>
        <c:axId val="1458745728"/>
        <c:axId val="1458744096"/>
        <c:axId val="0"/>
      </c:bar3DChart>
      <c:catAx>
        <c:axId val="1458745728"/>
        <c:scaling>
          <c:orientation val="minMax"/>
        </c:scaling>
        <c:delete val="0"/>
        <c:axPos val="b"/>
        <c:numFmt formatCode="General" sourceLinked="0"/>
        <c:majorTickMark val="none"/>
        <c:minorTickMark val="none"/>
        <c:tickLblPos val="nextTo"/>
        <c:txPr>
          <a:bodyPr/>
          <a:lstStyle/>
          <a:p>
            <a:pPr>
              <a:defRPr sz="1200"/>
            </a:pPr>
            <a:endParaRPr lang="en-US"/>
          </a:p>
        </c:txPr>
        <c:crossAx val="1458744096"/>
        <c:crosses val="autoZero"/>
        <c:auto val="1"/>
        <c:lblAlgn val="ctr"/>
        <c:lblOffset val="100"/>
        <c:noMultiLvlLbl val="0"/>
      </c:catAx>
      <c:valAx>
        <c:axId val="1458744096"/>
        <c:scaling>
          <c:orientation val="minMax"/>
        </c:scaling>
        <c:delete val="0"/>
        <c:axPos val="l"/>
        <c:numFmt formatCode="0.0%" sourceLinked="1"/>
        <c:majorTickMark val="none"/>
        <c:minorTickMark val="none"/>
        <c:tickLblPos val="nextTo"/>
        <c:txPr>
          <a:bodyPr/>
          <a:lstStyle/>
          <a:p>
            <a:pPr>
              <a:defRPr sz="1200">
                <a:latin typeface="Times New Roman" pitchFamily="18" charset="0"/>
                <a:cs typeface="Times New Roman" pitchFamily="18" charset="0"/>
              </a:defRPr>
            </a:pPr>
            <a:endParaRPr lang="en-US"/>
          </a:p>
        </c:txPr>
        <c:crossAx val="14587457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zh-CN" altLang="en-US" sz="2600" b="0" baseline="0" dirty="0">
              <a:latin typeface="黑体" pitchFamily="2" charset="-122"/>
              <a:ea typeface="黑体" pitchFamily="2" charset="-122"/>
            </a:rPr>
            <a:t>有机硅工业发展前景展望</a:t>
          </a: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zh-CN" altLang="en-US" sz="2600" b="0" baseline="0" dirty="0">
              <a:latin typeface="黑体" pitchFamily="2" charset="-122"/>
              <a:ea typeface="黑体" pitchFamily="2" charset="-122"/>
            </a:rPr>
            <a:t>中国有机硅工业概况</a:t>
          </a: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zh-CN" altLang="en-US" sz="2600" b="0" baseline="0" dirty="0">
              <a:latin typeface="黑体" pitchFamily="2" charset="-122"/>
              <a:ea typeface="黑体" pitchFamily="2" charset="-122"/>
            </a:rPr>
            <a:t>有机硅对国民经济的作用和重要性</a:t>
          </a: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en-US"/>
        </a:p>
      </dgm:t>
    </dgm:pt>
  </dgm:ptLst>
  <dgm:cxnLst>
    <dgm:cxn modelId="{F06F88CB-2CD8-427F-B097-BBDF1F7FDB93}" srcId="{30ECC309-A861-49BC-B773-FBC01BD07812}" destId="{0A724353-591B-47D2-AD00-9FB83088D666}" srcOrd="0" destOrd="0" parTransId="{B1D96FF1-C0CD-49D4-A16E-B8693517355C}" sibTransId="{0ED57315-58AF-4665-B016-4D842DE8D210}"/>
    <dgm:cxn modelId="{3076CDF1-2F16-4A42-BA4A-5DA561744512}" srcId="{30ECC309-A861-49BC-B773-FBC01BD07812}" destId="{BA056338-1C37-4C92-B77B-8135FC4B60A5}" srcOrd="1" destOrd="0" parTransId="{4B5DFD56-F6B4-45C6-A6DE-59D38288BCCB}" sibTransId="{063C57D8-E030-4C9D-9C64-759E1C3D2D97}"/>
    <dgm:cxn modelId="{0C37E1CF-1A15-4A67-A9E2-249CF6444342}" srcId="{30ECC309-A861-49BC-B773-FBC01BD07812}" destId="{BA95AD38-4F4A-4099-B8CC-D8DC23D958D4}" srcOrd="2" destOrd="0" parTransId="{7AECCD8B-870C-4592-B9AA-8616FFE118CD}" sibTransId="{ADF6DF4A-16BF-47C9-9596-5314AEFA47AA}"/>
    <dgm:cxn modelId="{A94B630D-BE02-4C5F-A12C-5CD30D41BC68}" srcId="{BA056338-1C37-4C92-B77B-8135FC4B60A5}" destId="{558B6E63-B46E-4107-8368-6BFFBD79AEF7}" srcOrd="0" destOrd="0" parTransId="{ECF68E0A-8D74-4DAC-963B-029A80444A8A}" sibTransId="{079478E4-BD78-4492-A9A9-89114FBB6F6C}"/>
    <dgm:cxn modelId="{4B534DAF-3E30-4325-AA73-6E964035CD86}" type="presOf" srcId="{0E156C4D-5CC5-4B69-AF02-FE30B0E5BE83}" destId="{93C22B1F-F6CB-4F47-8D84-C4BAAC1B8919}" srcOrd="0" destOrd="1" presId="urn:microsoft.com/office/officeart/2005/8/layout/chevron2"/>
    <dgm:cxn modelId="{8A5EF1BD-A44E-484C-951F-55E846F0B60B}" type="presOf" srcId="{BA95AD38-4F4A-4099-B8CC-D8DC23D958D4}" destId="{842719A9-37E6-44EB-BF0D-BAA875EBA1A2}" srcOrd="0" destOrd="0" presId="urn:microsoft.com/office/officeart/2005/8/layout/chevron2"/>
    <dgm:cxn modelId="{1302A25C-C03A-4F80-8605-1276B3BD285D}" type="presOf" srcId="{54596EA2-438A-4193-9A75-2962ED9DAE40}" destId="{29BB1ED1-D4B3-40A4-9EE8-BE8620C22DA7}" srcOrd="0" destOrd="0" presId="urn:microsoft.com/office/officeart/2005/8/layout/chevron2"/>
    <dgm:cxn modelId="{4B12419F-5679-4331-BE0B-7A01B815BF09}" type="presOf" srcId="{30ECC309-A861-49BC-B773-FBC01BD07812}" destId="{3780F376-89FA-48CC-B67E-3137F98DBA38}" srcOrd="0" destOrd="0" presId="urn:microsoft.com/office/officeart/2005/8/layout/chevron2"/>
    <dgm:cxn modelId="{61B2D21D-637C-42EB-824B-0F9B447129A7}" srcId="{0A724353-591B-47D2-AD00-9FB83088D666}" destId="{0E156C4D-5CC5-4B69-AF02-FE30B0E5BE83}" srcOrd="1" destOrd="0" parTransId="{73E2721E-025B-4EC1-A5FC-E636B67CE1C4}" sibTransId="{9506355A-1ECD-4280-B1D4-4A1105AFD006}"/>
    <dgm:cxn modelId="{E12DA099-951B-4172-8255-0EF3F85817FB}" type="presOf" srcId="{BA056338-1C37-4C92-B77B-8135FC4B60A5}" destId="{15E7BB44-2CCF-4502-8FC8-98D35E4D009A}" srcOrd="0" destOrd="0" presId="urn:microsoft.com/office/officeart/2005/8/layout/chevron2"/>
    <dgm:cxn modelId="{0543D102-C60B-4156-9985-59CDC2EF1937}" type="presOf" srcId="{558B6E63-B46E-4107-8368-6BFFBD79AEF7}" destId="{8616472C-E53E-4EE4-A744-CDC36766FFA0}" srcOrd="0" destOrd="0" presId="urn:microsoft.com/office/officeart/2005/8/layout/chevron2"/>
    <dgm:cxn modelId="{9FA2193C-E0EF-4822-8495-29EC3372A766}" srcId="{BA95AD38-4F4A-4099-B8CC-D8DC23D958D4}" destId="{54596EA2-438A-4193-9A75-2962ED9DAE40}" srcOrd="0" destOrd="0" parTransId="{73D57E4F-E776-441B-8A41-BDC70A6775B2}" sibTransId="{0DE8066F-3D52-4F0A-BD46-DD8A738C5660}"/>
    <dgm:cxn modelId="{83A96DC1-5F45-4D8E-81EB-05DBBD6E0B89}" type="presOf" srcId="{466DA26D-46EE-400F-9D34-1F32B30453DA}" destId="{93C22B1F-F6CB-4F47-8D84-C4BAAC1B8919}" srcOrd="0" destOrd="0" presId="urn:microsoft.com/office/officeart/2005/8/layout/chevron2"/>
    <dgm:cxn modelId="{8F42EAB2-F407-40A3-BDBE-341A8807D16D}" type="presOf" srcId="{0A724353-591B-47D2-AD00-9FB83088D666}" destId="{B2D3ABDC-6096-4679-B2CF-BD25CECCECC6}" srcOrd="0" destOrd="0" presId="urn:microsoft.com/office/officeart/2005/8/layout/chevron2"/>
    <dgm:cxn modelId="{6FDD29A6-39C7-4206-9BA9-B19A1E2ABD7D}" srcId="{0A724353-591B-47D2-AD00-9FB83088D666}" destId="{466DA26D-46EE-400F-9D34-1F32B30453DA}" srcOrd="0" destOrd="0" parTransId="{79C13F81-F69C-4E73-BDD4-F87684A34D44}" sibTransId="{AD1A3AD7-34D7-41E4-A451-9BA0B59A47F2}"/>
    <dgm:cxn modelId="{2975CE22-98EC-4A78-A6A1-EBA359644BFF}" type="presParOf" srcId="{3780F376-89FA-48CC-B67E-3137F98DBA38}" destId="{92D43E8B-03C5-4196-83EC-C3DDE879F5E1}" srcOrd="0" destOrd="0" presId="urn:microsoft.com/office/officeart/2005/8/layout/chevron2"/>
    <dgm:cxn modelId="{62D9A0F4-252B-4134-A16D-4B45BE476F93}" type="presParOf" srcId="{92D43E8B-03C5-4196-83EC-C3DDE879F5E1}" destId="{B2D3ABDC-6096-4679-B2CF-BD25CECCECC6}" srcOrd="0" destOrd="0" presId="urn:microsoft.com/office/officeart/2005/8/layout/chevron2"/>
    <dgm:cxn modelId="{08F02ACA-0804-48FE-8D37-8FE1680C021B}" type="presParOf" srcId="{92D43E8B-03C5-4196-83EC-C3DDE879F5E1}" destId="{93C22B1F-F6CB-4F47-8D84-C4BAAC1B8919}" srcOrd="1" destOrd="0" presId="urn:microsoft.com/office/officeart/2005/8/layout/chevron2"/>
    <dgm:cxn modelId="{FDFCC8C3-2592-4340-B4E9-38001CF57A5D}" type="presParOf" srcId="{3780F376-89FA-48CC-B67E-3137F98DBA38}" destId="{108E34F8-5DF2-4834-9DFA-542868A056C0}" srcOrd="1" destOrd="0" presId="urn:microsoft.com/office/officeart/2005/8/layout/chevron2"/>
    <dgm:cxn modelId="{E5684927-C129-4140-BC26-2E062191D00D}" type="presParOf" srcId="{3780F376-89FA-48CC-B67E-3137F98DBA38}" destId="{870F44E0-CF8D-4C4F-B10C-E4308AE05D17}" srcOrd="2" destOrd="0" presId="urn:microsoft.com/office/officeart/2005/8/layout/chevron2"/>
    <dgm:cxn modelId="{7EDA6D4C-D020-49CB-AAC2-6BEE0D563E19}" type="presParOf" srcId="{870F44E0-CF8D-4C4F-B10C-E4308AE05D17}" destId="{15E7BB44-2CCF-4502-8FC8-98D35E4D009A}" srcOrd="0" destOrd="0" presId="urn:microsoft.com/office/officeart/2005/8/layout/chevron2"/>
    <dgm:cxn modelId="{0A62A572-B467-4824-8C8B-04472E366B35}" type="presParOf" srcId="{870F44E0-CF8D-4C4F-B10C-E4308AE05D17}" destId="{8616472C-E53E-4EE4-A744-CDC36766FFA0}" srcOrd="1" destOrd="0" presId="urn:microsoft.com/office/officeart/2005/8/layout/chevron2"/>
    <dgm:cxn modelId="{B8089A4B-9CFB-4798-B2A1-31BF5AFB09CD}" type="presParOf" srcId="{3780F376-89FA-48CC-B67E-3137F98DBA38}" destId="{4D8C3BC0-761E-4587-9D62-3330DF0A7A85}" srcOrd="3" destOrd="0" presId="urn:microsoft.com/office/officeart/2005/8/layout/chevron2"/>
    <dgm:cxn modelId="{2A0DB8DE-5276-4798-AFA0-62CA14B3DAEC}" type="presParOf" srcId="{3780F376-89FA-48CC-B67E-3137F98DBA38}" destId="{BE7E0516-43B2-443B-B090-D451C0CCE7A4}" srcOrd="4" destOrd="0" presId="urn:microsoft.com/office/officeart/2005/8/layout/chevron2"/>
    <dgm:cxn modelId="{87B979B8-FF66-4ACC-8CC8-104FAAF6D9F3}" type="presParOf" srcId="{BE7E0516-43B2-443B-B090-D451C0CCE7A4}" destId="{842719A9-37E6-44EB-BF0D-BAA875EBA1A2}" srcOrd="0" destOrd="0" presId="urn:microsoft.com/office/officeart/2005/8/layout/chevron2"/>
    <dgm:cxn modelId="{47A0F71D-206C-4BFB-A6CC-8537AC205D03}"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3"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zh-CN" altLang="en-US" sz="2600" b="0" baseline="0" dirty="0">
              <a:solidFill>
                <a:schemeClr val="tx1">
                  <a:lumMod val="50000"/>
                  <a:lumOff val="50000"/>
                </a:schemeClr>
              </a:solidFill>
              <a:latin typeface="黑体" pitchFamily="2" charset="-122"/>
              <a:ea typeface="黑体" pitchFamily="2" charset="-122"/>
            </a:rPr>
            <a:t>有机硅工业发展前景展望</a:t>
          </a: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zh-CN" altLang="en-US" sz="2600" b="0" baseline="0" dirty="0">
              <a:solidFill>
                <a:schemeClr val="tx1">
                  <a:lumMod val="50000"/>
                  <a:lumOff val="50000"/>
                </a:schemeClr>
              </a:solidFill>
              <a:latin typeface="黑体" pitchFamily="2" charset="-122"/>
              <a:ea typeface="黑体" pitchFamily="2" charset="-122"/>
            </a:rPr>
            <a:t>中国有机硅工业概况</a:t>
          </a: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zh-CN" altLang="en-US" sz="2600" b="0" baseline="0" dirty="0">
              <a:latin typeface="黑体" pitchFamily="2" charset="-122"/>
              <a:ea typeface="黑体" pitchFamily="2" charset="-122"/>
            </a:rPr>
            <a:t>有机硅对国民经济的作用和重要性</a:t>
          </a: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en-US"/>
        </a:p>
      </dgm:t>
    </dgm:pt>
  </dgm:ptLst>
  <dgm:cxnLst>
    <dgm:cxn modelId="{F4F935A1-A006-4EEB-A55D-CF6CAA807F6A}" type="presOf" srcId="{BA056338-1C37-4C92-B77B-8135FC4B60A5}" destId="{15E7BB44-2CCF-4502-8FC8-98D35E4D009A}" srcOrd="0" destOrd="0" presId="urn:microsoft.com/office/officeart/2005/8/layout/chevron2"/>
    <dgm:cxn modelId="{117A9C87-CBC9-4B54-A858-FC69D0E9CE44}" type="presOf" srcId="{0A724353-591B-47D2-AD00-9FB83088D666}" destId="{B2D3ABDC-6096-4679-B2CF-BD25CECCECC6}" srcOrd="0" destOrd="0" presId="urn:microsoft.com/office/officeart/2005/8/layout/chevron2"/>
    <dgm:cxn modelId="{F06F88CB-2CD8-427F-B097-BBDF1F7FDB93}" srcId="{30ECC309-A861-49BC-B773-FBC01BD07812}" destId="{0A724353-591B-47D2-AD00-9FB83088D666}" srcOrd="0" destOrd="0" parTransId="{B1D96FF1-C0CD-49D4-A16E-B8693517355C}" sibTransId="{0ED57315-58AF-4665-B016-4D842DE8D210}"/>
    <dgm:cxn modelId="{3076CDF1-2F16-4A42-BA4A-5DA561744512}" srcId="{30ECC309-A861-49BC-B773-FBC01BD07812}" destId="{BA056338-1C37-4C92-B77B-8135FC4B60A5}" srcOrd="1" destOrd="0" parTransId="{4B5DFD56-F6B4-45C6-A6DE-59D38288BCCB}" sibTransId="{063C57D8-E030-4C9D-9C64-759E1C3D2D97}"/>
    <dgm:cxn modelId="{6B668375-3849-4B5C-9CD3-8AC46236B3F9}" type="presOf" srcId="{0E156C4D-5CC5-4B69-AF02-FE30B0E5BE83}" destId="{93C22B1F-F6CB-4F47-8D84-C4BAAC1B8919}" srcOrd="0" destOrd="1" presId="urn:microsoft.com/office/officeart/2005/8/layout/chevron2"/>
    <dgm:cxn modelId="{0C37E1CF-1A15-4A67-A9E2-249CF6444342}" srcId="{30ECC309-A861-49BC-B773-FBC01BD07812}" destId="{BA95AD38-4F4A-4099-B8CC-D8DC23D958D4}" srcOrd="2" destOrd="0" parTransId="{7AECCD8B-870C-4592-B9AA-8616FFE118CD}" sibTransId="{ADF6DF4A-16BF-47C9-9596-5314AEFA47AA}"/>
    <dgm:cxn modelId="{A94B630D-BE02-4C5F-A12C-5CD30D41BC68}" srcId="{BA056338-1C37-4C92-B77B-8135FC4B60A5}" destId="{558B6E63-B46E-4107-8368-6BFFBD79AEF7}" srcOrd="0" destOrd="0" parTransId="{ECF68E0A-8D74-4DAC-963B-029A80444A8A}" sibTransId="{079478E4-BD78-4492-A9A9-89114FBB6F6C}"/>
    <dgm:cxn modelId="{61B2D21D-637C-42EB-824B-0F9B447129A7}" srcId="{0A724353-591B-47D2-AD00-9FB83088D666}" destId="{0E156C4D-5CC5-4B69-AF02-FE30B0E5BE83}" srcOrd="1" destOrd="0" parTransId="{73E2721E-025B-4EC1-A5FC-E636B67CE1C4}" sibTransId="{9506355A-1ECD-4280-B1D4-4A1105AFD006}"/>
    <dgm:cxn modelId="{193D2837-2FAF-4330-91F0-D145CE2CDA99}" type="presOf" srcId="{466DA26D-46EE-400F-9D34-1F32B30453DA}" destId="{93C22B1F-F6CB-4F47-8D84-C4BAAC1B8919}" srcOrd="0" destOrd="0" presId="urn:microsoft.com/office/officeart/2005/8/layout/chevron2"/>
    <dgm:cxn modelId="{5C501F71-E0AA-49C8-AE13-A070905B9031}" type="presOf" srcId="{54596EA2-438A-4193-9A75-2962ED9DAE40}" destId="{29BB1ED1-D4B3-40A4-9EE8-BE8620C22DA7}" srcOrd="0" destOrd="0" presId="urn:microsoft.com/office/officeart/2005/8/layout/chevron2"/>
    <dgm:cxn modelId="{00C10579-ED92-4C1C-99E7-8F1B65C65450}" type="presOf" srcId="{558B6E63-B46E-4107-8368-6BFFBD79AEF7}" destId="{8616472C-E53E-4EE4-A744-CDC36766FFA0}" srcOrd="0" destOrd="0" presId="urn:microsoft.com/office/officeart/2005/8/layout/chevron2"/>
    <dgm:cxn modelId="{9FA2193C-E0EF-4822-8495-29EC3372A766}" srcId="{BA95AD38-4F4A-4099-B8CC-D8DC23D958D4}" destId="{54596EA2-438A-4193-9A75-2962ED9DAE40}" srcOrd="0" destOrd="0" parTransId="{73D57E4F-E776-441B-8A41-BDC70A6775B2}" sibTransId="{0DE8066F-3D52-4F0A-BD46-DD8A738C5660}"/>
    <dgm:cxn modelId="{FBE95CD9-7338-46CF-9150-179A52F2C666}" type="presOf" srcId="{BA95AD38-4F4A-4099-B8CC-D8DC23D958D4}" destId="{842719A9-37E6-44EB-BF0D-BAA875EBA1A2}" srcOrd="0" destOrd="0" presId="urn:microsoft.com/office/officeart/2005/8/layout/chevron2"/>
    <dgm:cxn modelId="{9B3BF037-8F3B-4307-A66C-5DEDC72CAD53}" type="presOf" srcId="{30ECC309-A861-49BC-B773-FBC01BD07812}" destId="{3780F376-89FA-48CC-B67E-3137F98DBA38}" srcOrd="0" destOrd="0" presId="urn:microsoft.com/office/officeart/2005/8/layout/chevron2"/>
    <dgm:cxn modelId="{6FDD29A6-39C7-4206-9BA9-B19A1E2ABD7D}" srcId="{0A724353-591B-47D2-AD00-9FB83088D666}" destId="{466DA26D-46EE-400F-9D34-1F32B30453DA}" srcOrd="0" destOrd="0" parTransId="{79C13F81-F69C-4E73-BDD4-F87684A34D44}" sibTransId="{AD1A3AD7-34D7-41E4-A451-9BA0B59A47F2}"/>
    <dgm:cxn modelId="{6CCC11C0-2AC5-4BD3-8EE2-EA0C56A51E16}" type="presParOf" srcId="{3780F376-89FA-48CC-B67E-3137F98DBA38}" destId="{92D43E8B-03C5-4196-83EC-C3DDE879F5E1}" srcOrd="0" destOrd="0" presId="urn:microsoft.com/office/officeart/2005/8/layout/chevron2"/>
    <dgm:cxn modelId="{A75D3EC6-B4B2-453D-ADF6-3C01065F6EC7}" type="presParOf" srcId="{92D43E8B-03C5-4196-83EC-C3DDE879F5E1}" destId="{B2D3ABDC-6096-4679-B2CF-BD25CECCECC6}" srcOrd="0" destOrd="0" presId="urn:microsoft.com/office/officeart/2005/8/layout/chevron2"/>
    <dgm:cxn modelId="{7D4FE32C-591E-4F07-8E95-51205343151A}" type="presParOf" srcId="{92D43E8B-03C5-4196-83EC-C3DDE879F5E1}" destId="{93C22B1F-F6CB-4F47-8D84-C4BAAC1B8919}" srcOrd="1" destOrd="0" presId="urn:microsoft.com/office/officeart/2005/8/layout/chevron2"/>
    <dgm:cxn modelId="{DCA6DFDB-6FA7-4845-8F8B-052F3AA5DFB0}" type="presParOf" srcId="{3780F376-89FA-48CC-B67E-3137F98DBA38}" destId="{108E34F8-5DF2-4834-9DFA-542868A056C0}" srcOrd="1" destOrd="0" presId="urn:microsoft.com/office/officeart/2005/8/layout/chevron2"/>
    <dgm:cxn modelId="{DEEF797D-1AAB-44FD-B6DC-9CB79CED6F42}" type="presParOf" srcId="{3780F376-89FA-48CC-B67E-3137F98DBA38}" destId="{870F44E0-CF8D-4C4F-B10C-E4308AE05D17}" srcOrd="2" destOrd="0" presId="urn:microsoft.com/office/officeart/2005/8/layout/chevron2"/>
    <dgm:cxn modelId="{157E307F-0900-4F58-9E86-12B56CAB85F4}" type="presParOf" srcId="{870F44E0-CF8D-4C4F-B10C-E4308AE05D17}" destId="{15E7BB44-2CCF-4502-8FC8-98D35E4D009A}" srcOrd="0" destOrd="0" presId="urn:microsoft.com/office/officeart/2005/8/layout/chevron2"/>
    <dgm:cxn modelId="{994027E6-641F-487A-9AA4-E36E5B653A34}" type="presParOf" srcId="{870F44E0-CF8D-4C4F-B10C-E4308AE05D17}" destId="{8616472C-E53E-4EE4-A744-CDC36766FFA0}" srcOrd="1" destOrd="0" presId="urn:microsoft.com/office/officeart/2005/8/layout/chevron2"/>
    <dgm:cxn modelId="{0322788F-56DC-43A4-89C6-90C24259BBF8}" type="presParOf" srcId="{3780F376-89FA-48CC-B67E-3137F98DBA38}" destId="{4D8C3BC0-761E-4587-9D62-3330DF0A7A85}" srcOrd="3" destOrd="0" presId="urn:microsoft.com/office/officeart/2005/8/layout/chevron2"/>
    <dgm:cxn modelId="{EBF4A9F9-B2E4-4234-B15E-CC3156114B61}" type="presParOf" srcId="{3780F376-89FA-48CC-B67E-3137F98DBA38}" destId="{BE7E0516-43B2-443B-B090-D451C0CCE7A4}" srcOrd="4" destOrd="0" presId="urn:microsoft.com/office/officeart/2005/8/layout/chevron2"/>
    <dgm:cxn modelId="{58109FB3-340D-43F7-B2E0-BACE0BBEB748}" type="presParOf" srcId="{BE7E0516-43B2-443B-B090-D451C0CCE7A4}" destId="{842719A9-37E6-44EB-BF0D-BAA875EBA1A2}" srcOrd="0" destOrd="0" presId="urn:microsoft.com/office/officeart/2005/8/layout/chevron2"/>
    <dgm:cxn modelId="{5826D29C-A3C1-4FA3-A2AC-0AF86BB82728}"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409AB-0F1D-45DC-B29E-CC782E448E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8BC70E3-AAA7-4EFC-9F27-8A3DA9C788D1}">
      <dgm:prSet phldrT="[文本]" custT="1"/>
      <dgm:spPr>
        <a:noFill/>
        <a:ln w="19050"/>
      </dgm:spPr>
      <dgm:t>
        <a:bodyPr lIns="180000" rIns="108000"/>
        <a:lstStyle/>
        <a:p>
          <a:pPr algn="just">
            <a:lnSpc>
              <a:spcPts val="3500"/>
            </a:lnSpc>
            <a:spcAft>
              <a:spcPts val="0"/>
            </a:spcAft>
          </a:pPr>
          <a:r>
            <a:rPr lang="zh-CN" altLang="en-US" sz="2000" b="1" baseline="0" dirty="0">
              <a:solidFill>
                <a:srgbClr val="004C00"/>
              </a:solidFill>
              <a:latin typeface="Times New Roman" pitchFamily="18" charset="0"/>
              <a:ea typeface="+mn-ea"/>
            </a:rPr>
            <a:t>探明储量：</a:t>
          </a:r>
          <a:r>
            <a:rPr lang="en-US" altLang="zh-CN" sz="2000" b="1" baseline="0" dirty="0">
              <a:solidFill>
                <a:srgbClr val="004C00"/>
              </a:solidFill>
              <a:latin typeface="Times New Roman" pitchFamily="18" charset="0"/>
              <a:ea typeface="+mn-ea"/>
            </a:rPr>
            <a:t>35</a:t>
          </a:r>
          <a:r>
            <a:rPr lang="zh-CN" altLang="en-US" sz="2000" b="1" baseline="0" dirty="0">
              <a:solidFill>
                <a:srgbClr val="004C00"/>
              </a:solidFill>
              <a:latin typeface="Times New Roman" pitchFamily="18" charset="0"/>
              <a:ea typeface="+mn-ea"/>
            </a:rPr>
            <a:t>亿吨</a:t>
          </a:r>
          <a:endParaRPr lang="en-US" altLang="zh-CN" sz="2000" b="1" baseline="0" dirty="0">
            <a:solidFill>
              <a:srgbClr val="004C00"/>
            </a:solidFill>
            <a:latin typeface="Times New Roman" pitchFamily="18" charset="0"/>
            <a:ea typeface="+mn-ea"/>
          </a:endParaRPr>
        </a:p>
        <a:p>
          <a:pPr algn="just">
            <a:lnSpc>
              <a:spcPts val="3500"/>
            </a:lnSpc>
            <a:spcAft>
              <a:spcPts val="0"/>
            </a:spcAft>
          </a:pPr>
          <a:r>
            <a:rPr lang="zh-CN" altLang="en-US" sz="2000" b="1" baseline="0" dirty="0">
              <a:solidFill>
                <a:srgbClr val="004C00"/>
              </a:solidFill>
              <a:latin typeface="Times New Roman" pitchFamily="18" charset="0"/>
              <a:ea typeface="+mn-ea"/>
            </a:rPr>
            <a:t>储量占比：</a:t>
          </a:r>
          <a:r>
            <a:rPr lang="en-US" altLang="zh-CN" sz="2000" b="1" baseline="0" dirty="0">
              <a:solidFill>
                <a:srgbClr val="004C00"/>
              </a:solidFill>
              <a:latin typeface="Times New Roman" pitchFamily="18" charset="0"/>
              <a:ea typeface="+mn-ea"/>
            </a:rPr>
            <a:t>1.5%</a:t>
          </a:r>
        </a:p>
        <a:p>
          <a:pPr algn="just">
            <a:lnSpc>
              <a:spcPts val="3500"/>
            </a:lnSpc>
            <a:spcAft>
              <a:spcPts val="0"/>
            </a:spcAft>
          </a:pPr>
          <a:r>
            <a:rPr lang="zh-CN" altLang="en-US" sz="2000" b="1" baseline="0" dirty="0">
              <a:solidFill>
                <a:srgbClr val="004C00"/>
              </a:solidFill>
              <a:latin typeface="Times New Roman" pitchFamily="18" charset="0"/>
              <a:ea typeface="+mn-ea"/>
            </a:rPr>
            <a:t>产量占比：</a:t>
          </a:r>
          <a:r>
            <a:rPr lang="en-US" altLang="zh-CN" sz="2000" b="1" baseline="0" dirty="0">
              <a:solidFill>
                <a:srgbClr val="004C00"/>
              </a:solidFill>
              <a:latin typeface="Times New Roman" pitchFamily="18" charset="0"/>
              <a:ea typeface="+mn-ea"/>
            </a:rPr>
            <a:t>4.3%</a:t>
          </a:r>
        </a:p>
        <a:p>
          <a:pPr algn="just">
            <a:lnSpc>
              <a:spcPts val="3500"/>
            </a:lnSpc>
            <a:spcAft>
              <a:spcPts val="0"/>
            </a:spcAft>
          </a:pPr>
          <a:r>
            <a:rPr lang="zh-CN" altLang="en-US" sz="2000" b="1" baseline="0" dirty="0">
              <a:solidFill>
                <a:srgbClr val="004C00"/>
              </a:solidFill>
              <a:latin typeface="Times New Roman" pitchFamily="18" charset="0"/>
              <a:ea typeface="+mn-ea"/>
            </a:rPr>
            <a:t>消费占比：</a:t>
          </a:r>
          <a:r>
            <a:rPr lang="en-US" altLang="zh-CN" sz="2000" b="1" baseline="0" dirty="0">
              <a:solidFill>
                <a:srgbClr val="004C00"/>
              </a:solidFill>
              <a:latin typeface="Times New Roman" pitchFamily="18" charset="0"/>
              <a:ea typeface="+mn-ea"/>
            </a:rPr>
            <a:t>12.8%</a:t>
          </a:r>
          <a:endParaRPr lang="zh-CN" altLang="en-US" sz="2000" b="1" baseline="0" dirty="0">
            <a:solidFill>
              <a:srgbClr val="004C00"/>
            </a:solidFill>
            <a:latin typeface="Times New Roman" pitchFamily="18" charset="0"/>
            <a:ea typeface="+mn-ea"/>
          </a:endParaRPr>
        </a:p>
      </dgm:t>
    </dgm:pt>
    <dgm:pt modelId="{9B994336-266E-447A-8ADA-0719EBF49B8A}" type="parTrans" cxnId="{355FF055-B747-43F0-9914-88465D043FF1}">
      <dgm:prSet/>
      <dgm:spPr/>
      <dgm:t>
        <a:bodyPr/>
        <a:lstStyle/>
        <a:p>
          <a:endParaRPr lang="zh-CN" altLang="en-US"/>
        </a:p>
      </dgm:t>
    </dgm:pt>
    <dgm:pt modelId="{8C1A20D8-4995-4A9D-ADFB-45971BCFEF3F}" type="sibTrans" cxnId="{355FF055-B747-43F0-9914-88465D043FF1}">
      <dgm:prSet/>
      <dgm:spPr/>
      <dgm:t>
        <a:bodyPr/>
        <a:lstStyle/>
        <a:p>
          <a:endParaRPr lang="zh-CN" altLang="en-US"/>
        </a:p>
      </dgm:t>
    </dgm:pt>
    <dgm:pt modelId="{962CAEC0-0254-4132-BFF1-B81F52A874ED}" type="pres">
      <dgm:prSet presAssocID="{601409AB-0F1D-45DC-B29E-CC782E448E7A}" presName="linear" presStyleCnt="0">
        <dgm:presLayoutVars>
          <dgm:animLvl val="lvl"/>
          <dgm:resizeHandles val="exact"/>
        </dgm:presLayoutVars>
      </dgm:prSet>
      <dgm:spPr/>
      <dgm:t>
        <a:bodyPr/>
        <a:lstStyle/>
        <a:p>
          <a:endParaRPr lang="en-US"/>
        </a:p>
      </dgm:t>
    </dgm:pt>
    <dgm:pt modelId="{FD690D56-7F39-4AB4-AEB5-D5942E6F93BA}" type="pres">
      <dgm:prSet presAssocID="{68BC70E3-AAA7-4EFC-9F27-8A3DA9C788D1}" presName="parentText" presStyleLbl="node1" presStyleIdx="0" presStyleCnt="1" custLinFactNeighborX="-3846" custLinFactNeighborY="-1760">
        <dgm:presLayoutVars>
          <dgm:chMax val="0"/>
          <dgm:bulletEnabled val="1"/>
        </dgm:presLayoutVars>
      </dgm:prSet>
      <dgm:spPr/>
      <dgm:t>
        <a:bodyPr/>
        <a:lstStyle/>
        <a:p>
          <a:endParaRPr lang="en-US"/>
        </a:p>
      </dgm:t>
    </dgm:pt>
  </dgm:ptLst>
  <dgm:cxnLst>
    <dgm:cxn modelId="{355FF055-B747-43F0-9914-88465D043FF1}" srcId="{601409AB-0F1D-45DC-B29E-CC782E448E7A}" destId="{68BC70E3-AAA7-4EFC-9F27-8A3DA9C788D1}" srcOrd="0" destOrd="0" parTransId="{9B994336-266E-447A-8ADA-0719EBF49B8A}" sibTransId="{8C1A20D8-4995-4A9D-ADFB-45971BCFEF3F}"/>
    <dgm:cxn modelId="{A06CEE91-9A76-452D-BD4A-47C1D92B5382}" type="presOf" srcId="{601409AB-0F1D-45DC-B29E-CC782E448E7A}" destId="{962CAEC0-0254-4132-BFF1-B81F52A874ED}" srcOrd="0" destOrd="0" presId="urn:microsoft.com/office/officeart/2005/8/layout/vList2"/>
    <dgm:cxn modelId="{503BFBD2-05B0-4B85-94AD-F79A0F5A1565}" type="presOf" srcId="{68BC70E3-AAA7-4EFC-9F27-8A3DA9C788D1}" destId="{FD690D56-7F39-4AB4-AEB5-D5942E6F93BA}" srcOrd="0" destOrd="0" presId="urn:microsoft.com/office/officeart/2005/8/layout/vList2"/>
    <dgm:cxn modelId="{77757699-E7E7-42B7-B5FD-AE8EA86D84BF}" type="presParOf" srcId="{962CAEC0-0254-4132-BFF1-B81F52A874ED}" destId="{FD690D56-7F39-4AB4-AEB5-D5942E6F93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CC309-A861-49BC-B773-FBC01BD07812}" type="doc">
      <dgm:prSet loTypeId="urn:microsoft.com/office/officeart/2005/8/layout/chevron2" loCatId="list" qsTypeId="urn:microsoft.com/office/officeart/2005/8/quickstyle/simple1" qsCatId="simple" csTypeId="urn:microsoft.com/office/officeart/2005/8/colors/colorful1#4" csCatId="colorful" phldr="1"/>
      <dgm:spPr/>
      <dgm:t>
        <a:bodyPr/>
        <a:lstStyle/>
        <a:p>
          <a:endParaRPr lang="zh-CN" altLang="en-US"/>
        </a:p>
      </dgm:t>
    </dgm:pt>
    <dgm:pt modelId="{0A724353-591B-47D2-AD00-9FB83088D666}">
      <dgm:prSet phldrT="[文本]" custT="1"/>
      <dgm:spPr/>
      <dgm:t>
        <a:bodyPr tIns="180000"/>
        <a:lstStyle/>
        <a:p>
          <a:r>
            <a:rPr lang="en-US" altLang="zh-CN" sz="2800" b="1" dirty="0">
              <a:latin typeface="Times New Roman" pitchFamily="18" charset="0"/>
              <a:cs typeface="Times New Roman" pitchFamily="18" charset="0"/>
            </a:rPr>
            <a:t>1</a:t>
          </a:r>
          <a:endParaRPr lang="zh-CN" altLang="en-US" sz="2800" b="1" dirty="0">
            <a:latin typeface="Times New Roman" pitchFamily="18" charset="0"/>
            <a:cs typeface="Times New Roman" pitchFamily="18" charset="0"/>
          </a:endParaRPr>
        </a:p>
      </dgm:t>
    </dgm:pt>
    <dgm:pt modelId="{B1D96FF1-C0CD-49D4-A16E-B8693517355C}" type="parTrans" cxnId="{F06F88CB-2CD8-427F-B097-BBDF1F7FDB93}">
      <dgm:prSet/>
      <dgm:spPr/>
      <dgm:t>
        <a:bodyPr/>
        <a:lstStyle/>
        <a:p>
          <a:endParaRPr lang="zh-CN" altLang="en-US"/>
        </a:p>
      </dgm:t>
    </dgm:pt>
    <dgm:pt modelId="{0ED57315-58AF-4665-B016-4D842DE8D210}" type="sibTrans" cxnId="{F06F88CB-2CD8-427F-B097-BBDF1F7FDB93}">
      <dgm:prSet/>
      <dgm:spPr/>
      <dgm:t>
        <a:bodyPr/>
        <a:lstStyle/>
        <a:p>
          <a:endParaRPr lang="zh-CN" altLang="en-US"/>
        </a:p>
      </dgm:t>
    </dgm:pt>
    <dgm:pt modelId="{BA056338-1C37-4C92-B77B-8135FC4B60A5}">
      <dgm:prSet phldrT="[文本]" custT="1"/>
      <dgm:spPr/>
      <dgm:t>
        <a:bodyPr tIns="180000"/>
        <a:lstStyle/>
        <a:p>
          <a:r>
            <a:rPr lang="en-US" altLang="zh-CN" sz="2800" b="1" dirty="0">
              <a:latin typeface="Times New Roman" pitchFamily="18" charset="0"/>
              <a:cs typeface="Times New Roman" pitchFamily="18" charset="0"/>
            </a:rPr>
            <a:t>2</a:t>
          </a:r>
          <a:endParaRPr lang="zh-CN" altLang="en-US" sz="2800" b="1" dirty="0">
            <a:latin typeface="Times New Roman" pitchFamily="18" charset="0"/>
            <a:cs typeface="Times New Roman" pitchFamily="18" charset="0"/>
          </a:endParaRPr>
        </a:p>
      </dgm:t>
    </dgm:pt>
    <dgm:pt modelId="{4B5DFD56-F6B4-45C6-A6DE-59D38288BCCB}" type="parTrans" cxnId="{3076CDF1-2F16-4A42-BA4A-5DA561744512}">
      <dgm:prSet/>
      <dgm:spPr/>
      <dgm:t>
        <a:bodyPr/>
        <a:lstStyle/>
        <a:p>
          <a:endParaRPr lang="zh-CN" altLang="en-US"/>
        </a:p>
      </dgm:t>
    </dgm:pt>
    <dgm:pt modelId="{063C57D8-E030-4C9D-9C64-759E1C3D2D97}" type="sibTrans" cxnId="{3076CDF1-2F16-4A42-BA4A-5DA561744512}">
      <dgm:prSet/>
      <dgm:spPr/>
      <dgm:t>
        <a:bodyPr/>
        <a:lstStyle/>
        <a:p>
          <a:endParaRPr lang="zh-CN" altLang="en-US"/>
        </a:p>
      </dgm:t>
    </dgm:pt>
    <dgm:pt modelId="{BA95AD38-4F4A-4099-B8CC-D8DC23D958D4}">
      <dgm:prSet phldrT="[文本]" custT="1"/>
      <dgm:spPr/>
      <dgm:t>
        <a:bodyPr tIns="180000"/>
        <a:lstStyle/>
        <a:p>
          <a:r>
            <a:rPr lang="en-US" altLang="zh-CN" sz="2800" b="1" dirty="0">
              <a:latin typeface="Times New Roman" pitchFamily="18" charset="0"/>
              <a:cs typeface="Times New Roman" pitchFamily="18" charset="0"/>
            </a:rPr>
            <a:t>3</a:t>
          </a:r>
          <a:endParaRPr lang="zh-CN" altLang="en-US" sz="2800" b="1" dirty="0">
            <a:latin typeface="Times New Roman" pitchFamily="18" charset="0"/>
            <a:cs typeface="Times New Roman" pitchFamily="18" charset="0"/>
          </a:endParaRPr>
        </a:p>
      </dgm:t>
    </dgm:pt>
    <dgm:pt modelId="{7AECCD8B-870C-4592-B9AA-8616FFE118CD}" type="parTrans" cxnId="{0C37E1CF-1A15-4A67-A9E2-249CF6444342}">
      <dgm:prSet/>
      <dgm:spPr/>
      <dgm:t>
        <a:bodyPr/>
        <a:lstStyle/>
        <a:p>
          <a:endParaRPr lang="zh-CN" altLang="en-US"/>
        </a:p>
      </dgm:t>
    </dgm:pt>
    <dgm:pt modelId="{ADF6DF4A-16BF-47C9-9596-5314AEFA47AA}" type="sibTrans" cxnId="{0C37E1CF-1A15-4A67-A9E2-249CF6444342}">
      <dgm:prSet/>
      <dgm:spPr/>
      <dgm:t>
        <a:bodyPr/>
        <a:lstStyle/>
        <a:p>
          <a:endParaRPr lang="zh-CN" altLang="en-US"/>
        </a:p>
      </dgm:t>
    </dgm:pt>
    <dgm:pt modelId="{54596EA2-438A-4193-9A75-2962ED9DAE40}">
      <dgm:prSet phldrT="[文本]" custT="1"/>
      <dgm:spPr/>
      <dgm:t>
        <a:bodyPr tIns="36000"/>
        <a:lstStyle/>
        <a:p>
          <a:r>
            <a:rPr lang="zh-CN" altLang="en-US" sz="2600" b="1" baseline="0" dirty="0">
              <a:solidFill>
                <a:schemeClr val="tx1"/>
              </a:solidFill>
              <a:latin typeface="黑体" pitchFamily="2" charset="-122"/>
              <a:ea typeface="黑体" pitchFamily="2" charset="-122"/>
            </a:rPr>
            <a:t>有机硅工业发展前景展望</a:t>
          </a:r>
        </a:p>
      </dgm:t>
    </dgm:pt>
    <dgm:pt modelId="{73D57E4F-E776-441B-8A41-BDC70A6775B2}" type="parTrans" cxnId="{9FA2193C-E0EF-4822-8495-29EC3372A766}">
      <dgm:prSet/>
      <dgm:spPr/>
      <dgm:t>
        <a:bodyPr/>
        <a:lstStyle/>
        <a:p>
          <a:endParaRPr lang="zh-CN" altLang="en-US"/>
        </a:p>
      </dgm:t>
    </dgm:pt>
    <dgm:pt modelId="{0DE8066F-3D52-4F0A-BD46-DD8A738C5660}" type="sibTrans" cxnId="{9FA2193C-E0EF-4822-8495-29EC3372A766}">
      <dgm:prSet/>
      <dgm:spPr/>
      <dgm:t>
        <a:bodyPr/>
        <a:lstStyle/>
        <a:p>
          <a:endParaRPr lang="zh-CN" altLang="en-US"/>
        </a:p>
      </dgm:t>
    </dgm:pt>
    <dgm:pt modelId="{466DA26D-46EE-400F-9D34-1F32B30453DA}">
      <dgm:prSet/>
      <dgm:spPr/>
      <dgm:t>
        <a:bodyPr tIns="0" bIns="36000"/>
        <a:lstStyle/>
        <a:p>
          <a:endParaRPr lang="zh-CN" altLang="en-US" sz="600" dirty="0"/>
        </a:p>
      </dgm:t>
    </dgm:pt>
    <dgm:pt modelId="{79C13F81-F69C-4E73-BDD4-F87684A34D44}" type="parTrans" cxnId="{6FDD29A6-39C7-4206-9BA9-B19A1E2ABD7D}">
      <dgm:prSet/>
      <dgm:spPr/>
      <dgm:t>
        <a:bodyPr/>
        <a:lstStyle/>
        <a:p>
          <a:endParaRPr lang="zh-CN" altLang="en-US"/>
        </a:p>
      </dgm:t>
    </dgm:pt>
    <dgm:pt modelId="{AD1A3AD7-34D7-41E4-A451-9BA0B59A47F2}" type="sibTrans" cxnId="{6FDD29A6-39C7-4206-9BA9-B19A1E2ABD7D}">
      <dgm:prSet/>
      <dgm:spPr/>
      <dgm:t>
        <a:bodyPr/>
        <a:lstStyle/>
        <a:p>
          <a:endParaRPr lang="zh-CN" altLang="en-US"/>
        </a:p>
      </dgm:t>
    </dgm:pt>
    <dgm:pt modelId="{0E156C4D-5CC5-4B69-AF02-FE30B0E5BE83}">
      <dgm:prSet custT="1"/>
      <dgm:spPr/>
      <dgm:t>
        <a:bodyPr tIns="0" bIns="36000"/>
        <a:lstStyle/>
        <a:p>
          <a:r>
            <a:rPr lang="zh-CN" altLang="en-US" sz="2600" b="0" baseline="0" dirty="0">
              <a:solidFill>
                <a:schemeClr val="tx1">
                  <a:lumMod val="50000"/>
                  <a:lumOff val="50000"/>
                </a:schemeClr>
              </a:solidFill>
              <a:latin typeface="黑体" pitchFamily="2" charset="-122"/>
              <a:ea typeface="黑体" pitchFamily="2" charset="-122"/>
            </a:rPr>
            <a:t>中国有机硅工业概况</a:t>
          </a:r>
        </a:p>
      </dgm:t>
    </dgm:pt>
    <dgm:pt modelId="{73E2721E-025B-4EC1-A5FC-E636B67CE1C4}" type="parTrans" cxnId="{61B2D21D-637C-42EB-824B-0F9B447129A7}">
      <dgm:prSet/>
      <dgm:spPr/>
      <dgm:t>
        <a:bodyPr/>
        <a:lstStyle/>
        <a:p>
          <a:endParaRPr lang="zh-CN" altLang="en-US"/>
        </a:p>
      </dgm:t>
    </dgm:pt>
    <dgm:pt modelId="{9506355A-1ECD-4280-B1D4-4A1105AFD006}" type="sibTrans" cxnId="{61B2D21D-637C-42EB-824B-0F9B447129A7}">
      <dgm:prSet/>
      <dgm:spPr/>
      <dgm:t>
        <a:bodyPr/>
        <a:lstStyle/>
        <a:p>
          <a:endParaRPr lang="zh-CN" altLang="en-US"/>
        </a:p>
      </dgm:t>
    </dgm:pt>
    <dgm:pt modelId="{558B6E63-B46E-4107-8368-6BFFBD79AEF7}">
      <dgm:prSet custT="1"/>
      <dgm:spPr/>
      <dgm:t>
        <a:bodyPr tIns="36000"/>
        <a:lstStyle/>
        <a:p>
          <a:r>
            <a:rPr lang="zh-CN" altLang="en-US" sz="2600" b="0" baseline="0" dirty="0">
              <a:solidFill>
                <a:schemeClr val="tx1">
                  <a:lumMod val="50000"/>
                  <a:lumOff val="50000"/>
                </a:schemeClr>
              </a:solidFill>
              <a:latin typeface="黑体" pitchFamily="2" charset="-122"/>
              <a:ea typeface="黑体" pitchFamily="2" charset="-122"/>
            </a:rPr>
            <a:t>有机硅对国民经济的作用和重要性</a:t>
          </a:r>
        </a:p>
      </dgm:t>
    </dgm:pt>
    <dgm:pt modelId="{ECF68E0A-8D74-4DAC-963B-029A80444A8A}" type="parTrans" cxnId="{A94B630D-BE02-4C5F-A12C-5CD30D41BC68}">
      <dgm:prSet/>
      <dgm:spPr/>
      <dgm:t>
        <a:bodyPr/>
        <a:lstStyle/>
        <a:p>
          <a:endParaRPr lang="zh-CN" altLang="en-US"/>
        </a:p>
      </dgm:t>
    </dgm:pt>
    <dgm:pt modelId="{079478E4-BD78-4492-A9A9-89114FBB6F6C}" type="sibTrans" cxnId="{A94B630D-BE02-4C5F-A12C-5CD30D41BC68}">
      <dgm:prSet/>
      <dgm:spPr/>
      <dgm:t>
        <a:bodyPr/>
        <a:lstStyle/>
        <a:p>
          <a:endParaRPr lang="zh-CN" altLang="en-US"/>
        </a:p>
      </dgm:t>
    </dgm:pt>
    <dgm:pt modelId="{3780F376-89FA-48CC-B67E-3137F98DBA38}" type="pres">
      <dgm:prSet presAssocID="{30ECC309-A861-49BC-B773-FBC01BD07812}" presName="linearFlow" presStyleCnt="0">
        <dgm:presLayoutVars>
          <dgm:dir/>
          <dgm:animLvl val="lvl"/>
          <dgm:resizeHandles val="exact"/>
        </dgm:presLayoutVars>
      </dgm:prSet>
      <dgm:spPr/>
      <dgm:t>
        <a:bodyPr/>
        <a:lstStyle/>
        <a:p>
          <a:endParaRPr lang="en-US"/>
        </a:p>
      </dgm:t>
    </dgm:pt>
    <dgm:pt modelId="{92D43E8B-03C5-4196-83EC-C3DDE879F5E1}" type="pres">
      <dgm:prSet presAssocID="{0A724353-591B-47D2-AD00-9FB83088D666}" presName="composite" presStyleCnt="0"/>
      <dgm:spPr/>
    </dgm:pt>
    <dgm:pt modelId="{B2D3ABDC-6096-4679-B2CF-BD25CECCECC6}" type="pres">
      <dgm:prSet presAssocID="{0A724353-591B-47D2-AD00-9FB83088D666}" presName="parentText" presStyleLbl="alignNode1" presStyleIdx="0" presStyleCnt="3">
        <dgm:presLayoutVars>
          <dgm:chMax val="1"/>
          <dgm:bulletEnabled val="1"/>
        </dgm:presLayoutVars>
      </dgm:prSet>
      <dgm:spPr/>
      <dgm:t>
        <a:bodyPr/>
        <a:lstStyle/>
        <a:p>
          <a:endParaRPr lang="en-US"/>
        </a:p>
      </dgm:t>
    </dgm:pt>
    <dgm:pt modelId="{93C22B1F-F6CB-4F47-8D84-C4BAAC1B8919}" type="pres">
      <dgm:prSet presAssocID="{0A724353-591B-47D2-AD00-9FB83088D666}" presName="descendantText" presStyleLbl="alignAcc1" presStyleIdx="0" presStyleCnt="3">
        <dgm:presLayoutVars>
          <dgm:bulletEnabled val="1"/>
        </dgm:presLayoutVars>
      </dgm:prSet>
      <dgm:spPr/>
      <dgm:t>
        <a:bodyPr/>
        <a:lstStyle/>
        <a:p>
          <a:endParaRPr lang="en-US"/>
        </a:p>
      </dgm:t>
    </dgm:pt>
    <dgm:pt modelId="{108E34F8-5DF2-4834-9DFA-542868A056C0}" type="pres">
      <dgm:prSet presAssocID="{0ED57315-58AF-4665-B016-4D842DE8D210}" presName="sp" presStyleCnt="0"/>
      <dgm:spPr/>
    </dgm:pt>
    <dgm:pt modelId="{870F44E0-CF8D-4C4F-B10C-E4308AE05D17}" type="pres">
      <dgm:prSet presAssocID="{BA056338-1C37-4C92-B77B-8135FC4B60A5}" presName="composite" presStyleCnt="0"/>
      <dgm:spPr/>
    </dgm:pt>
    <dgm:pt modelId="{15E7BB44-2CCF-4502-8FC8-98D35E4D009A}" type="pres">
      <dgm:prSet presAssocID="{BA056338-1C37-4C92-B77B-8135FC4B60A5}" presName="parentText" presStyleLbl="alignNode1" presStyleIdx="1" presStyleCnt="3">
        <dgm:presLayoutVars>
          <dgm:chMax val="1"/>
          <dgm:bulletEnabled val="1"/>
        </dgm:presLayoutVars>
      </dgm:prSet>
      <dgm:spPr/>
      <dgm:t>
        <a:bodyPr/>
        <a:lstStyle/>
        <a:p>
          <a:endParaRPr lang="en-US"/>
        </a:p>
      </dgm:t>
    </dgm:pt>
    <dgm:pt modelId="{8616472C-E53E-4EE4-A744-CDC36766FFA0}" type="pres">
      <dgm:prSet presAssocID="{BA056338-1C37-4C92-B77B-8135FC4B60A5}" presName="descendantText" presStyleLbl="alignAcc1" presStyleIdx="1" presStyleCnt="3">
        <dgm:presLayoutVars>
          <dgm:bulletEnabled val="1"/>
        </dgm:presLayoutVars>
      </dgm:prSet>
      <dgm:spPr/>
      <dgm:t>
        <a:bodyPr/>
        <a:lstStyle/>
        <a:p>
          <a:endParaRPr lang="en-US"/>
        </a:p>
      </dgm:t>
    </dgm:pt>
    <dgm:pt modelId="{4D8C3BC0-761E-4587-9D62-3330DF0A7A85}" type="pres">
      <dgm:prSet presAssocID="{063C57D8-E030-4C9D-9C64-759E1C3D2D97}" presName="sp" presStyleCnt="0"/>
      <dgm:spPr/>
    </dgm:pt>
    <dgm:pt modelId="{BE7E0516-43B2-443B-B090-D451C0CCE7A4}" type="pres">
      <dgm:prSet presAssocID="{BA95AD38-4F4A-4099-B8CC-D8DC23D958D4}" presName="composite" presStyleCnt="0"/>
      <dgm:spPr/>
    </dgm:pt>
    <dgm:pt modelId="{842719A9-37E6-44EB-BF0D-BAA875EBA1A2}" type="pres">
      <dgm:prSet presAssocID="{BA95AD38-4F4A-4099-B8CC-D8DC23D958D4}" presName="parentText" presStyleLbl="alignNode1" presStyleIdx="2" presStyleCnt="3">
        <dgm:presLayoutVars>
          <dgm:chMax val="1"/>
          <dgm:bulletEnabled val="1"/>
        </dgm:presLayoutVars>
      </dgm:prSet>
      <dgm:spPr/>
      <dgm:t>
        <a:bodyPr/>
        <a:lstStyle/>
        <a:p>
          <a:endParaRPr lang="en-US"/>
        </a:p>
      </dgm:t>
    </dgm:pt>
    <dgm:pt modelId="{29BB1ED1-D4B3-40A4-9EE8-BE8620C22DA7}" type="pres">
      <dgm:prSet presAssocID="{BA95AD38-4F4A-4099-B8CC-D8DC23D958D4}" presName="descendantText" presStyleLbl="alignAcc1" presStyleIdx="2" presStyleCnt="3">
        <dgm:presLayoutVars>
          <dgm:bulletEnabled val="1"/>
        </dgm:presLayoutVars>
      </dgm:prSet>
      <dgm:spPr/>
      <dgm:t>
        <a:bodyPr/>
        <a:lstStyle/>
        <a:p>
          <a:endParaRPr lang="en-US"/>
        </a:p>
      </dgm:t>
    </dgm:pt>
  </dgm:ptLst>
  <dgm:cxnLst>
    <dgm:cxn modelId="{D1B6B134-E023-471A-AEE4-097B64A794AA}" type="presOf" srcId="{0E156C4D-5CC5-4B69-AF02-FE30B0E5BE83}" destId="{93C22B1F-F6CB-4F47-8D84-C4BAAC1B8919}" srcOrd="0" destOrd="1" presId="urn:microsoft.com/office/officeart/2005/8/layout/chevron2"/>
    <dgm:cxn modelId="{F06F88CB-2CD8-427F-B097-BBDF1F7FDB93}" srcId="{30ECC309-A861-49BC-B773-FBC01BD07812}" destId="{0A724353-591B-47D2-AD00-9FB83088D666}" srcOrd="0" destOrd="0" parTransId="{B1D96FF1-C0CD-49D4-A16E-B8693517355C}" sibTransId="{0ED57315-58AF-4665-B016-4D842DE8D210}"/>
    <dgm:cxn modelId="{3076CDF1-2F16-4A42-BA4A-5DA561744512}" srcId="{30ECC309-A861-49BC-B773-FBC01BD07812}" destId="{BA056338-1C37-4C92-B77B-8135FC4B60A5}" srcOrd="1" destOrd="0" parTransId="{4B5DFD56-F6B4-45C6-A6DE-59D38288BCCB}" sibTransId="{063C57D8-E030-4C9D-9C64-759E1C3D2D97}"/>
    <dgm:cxn modelId="{0C37E1CF-1A15-4A67-A9E2-249CF6444342}" srcId="{30ECC309-A861-49BC-B773-FBC01BD07812}" destId="{BA95AD38-4F4A-4099-B8CC-D8DC23D958D4}" srcOrd="2" destOrd="0" parTransId="{7AECCD8B-870C-4592-B9AA-8616FFE118CD}" sibTransId="{ADF6DF4A-16BF-47C9-9596-5314AEFA47AA}"/>
    <dgm:cxn modelId="{A94B630D-BE02-4C5F-A12C-5CD30D41BC68}" srcId="{BA056338-1C37-4C92-B77B-8135FC4B60A5}" destId="{558B6E63-B46E-4107-8368-6BFFBD79AEF7}" srcOrd="0" destOrd="0" parTransId="{ECF68E0A-8D74-4DAC-963B-029A80444A8A}" sibTransId="{079478E4-BD78-4492-A9A9-89114FBB6F6C}"/>
    <dgm:cxn modelId="{8D57454B-2E6F-4402-B49A-DE5614BC8158}" type="presOf" srcId="{558B6E63-B46E-4107-8368-6BFFBD79AEF7}" destId="{8616472C-E53E-4EE4-A744-CDC36766FFA0}" srcOrd="0" destOrd="0" presId="urn:microsoft.com/office/officeart/2005/8/layout/chevron2"/>
    <dgm:cxn modelId="{61B2D21D-637C-42EB-824B-0F9B447129A7}" srcId="{0A724353-591B-47D2-AD00-9FB83088D666}" destId="{0E156C4D-5CC5-4B69-AF02-FE30B0E5BE83}" srcOrd="1" destOrd="0" parTransId="{73E2721E-025B-4EC1-A5FC-E636B67CE1C4}" sibTransId="{9506355A-1ECD-4280-B1D4-4A1105AFD006}"/>
    <dgm:cxn modelId="{0C35197C-8212-4552-AEA4-534AF58ECAD8}" type="presOf" srcId="{0A724353-591B-47D2-AD00-9FB83088D666}" destId="{B2D3ABDC-6096-4679-B2CF-BD25CECCECC6}" srcOrd="0" destOrd="0" presId="urn:microsoft.com/office/officeart/2005/8/layout/chevron2"/>
    <dgm:cxn modelId="{29F37EBB-480F-4796-98E9-4683A7082A11}" type="presOf" srcId="{30ECC309-A861-49BC-B773-FBC01BD07812}" destId="{3780F376-89FA-48CC-B67E-3137F98DBA38}" srcOrd="0" destOrd="0" presId="urn:microsoft.com/office/officeart/2005/8/layout/chevron2"/>
    <dgm:cxn modelId="{13F80D9B-37DE-4408-A94D-3148A5426521}" type="presOf" srcId="{466DA26D-46EE-400F-9D34-1F32B30453DA}" destId="{93C22B1F-F6CB-4F47-8D84-C4BAAC1B8919}" srcOrd="0" destOrd="0" presId="urn:microsoft.com/office/officeart/2005/8/layout/chevron2"/>
    <dgm:cxn modelId="{9FA2193C-E0EF-4822-8495-29EC3372A766}" srcId="{BA95AD38-4F4A-4099-B8CC-D8DC23D958D4}" destId="{54596EA2-438A-4193-9A75-2962ED9DAE40}" srcOrd="0" destOrd="0" parTransId="{73D57E4F-E776-441B-8A41-BDC70A6775B2}" sibTransId="{0DE8066F-3D52-4F0A-BD46-DD8A738C5660}"/>
    <dgm:cxn modelId="{212E7B92-1D23-4CD5-948F-490C32AAD4B6}" type="presOf" srcId="{BA056338-1C37-4C92-B77B-8135FC4B60A5}" destId="{15E7BB44-2CCF-4502-8FC8-98D35E4D009A}" srcOrd="0" destOrd="0" presId="urn:microsoft.com/office/officeart/2005/8/layout/chevron2"/>
    <dgm:cxn modelId="{6FDD29A6-39C7-4206-9BA9-B19A1E2ABD7D}" srcId="{0A724353-591B-47D2-AD00-9FB83088D666}" destId="{466DA26D-46EE-400F-9D34-1F32B30453DA}" srcOrd="0" destOrd="0" parTransId="{79C13F81-F69C-4E73-BDD4-F87684A34D44}" sibTransId="{AD1A3AD7-34D7-41E4-A451-9BA0B59A47F2}"/>
    <dgm:cxn modelId="{07183E7A-551D-42A7-BC9B-B555FF115C3D}" type="presOf" srcId="{BA95AD38-4F4A-4099-B8CC-D8DC23D958D4}" destId="{842719A9-37E6-44EB-BF0D-BAA875EBA1A2}" srcOrd="0" destOrd="0" presId="urn:microsoft.com/office/officeart/2005/8/layout/chevron2"/>
    <dgm:cxn modelId="{340DAB64-BE0B-4CE5-A552-0FD4C129E08C}" type="presOf" srcId="{54596EA2-438A-4193-9A75-2962ED9DAE40}" destId="{29BB1ED1-D4B3-40A4-9EE8-BE8620C22DA7}" srcOrd="0" destOrd="0" presId="urn:microsoft.com/office/officeart/2005/8/layout/chevron2"/>
    <dgm:cxn modelId="{BD782E68-DAC5-4101-9DD8-2A0EF8535A31}" type="presParOf" srcId="{3780F376-89FA-48CC-B67E-3137F98DBA38}" destId="{92D43E8B-03C5-4196-83EC-C3DDE879F5E1}" srcOrd="0" destOrd="0" presId="urn:microsoft.com/office/officeart/2005/8/layout/chevron2"/>
    <dgm:cxn modelId="{3AEF216C-5CA3-416A-B6F3-C76947DA5D43}" type="presParOf" srcId="{92D43E8B-03C5-4196-83EC-C3DDE879F5E1}" destId="{B2D3ABDC-6096-4679-B2CF-BD25CECCECC6}" srcOrd="0" destOrd="0" presId="urn:microsoft.com/office/officeart/2005/8/layout/chevron2"/>
    <dgm:cxn modelId="{72D7B35F-1852-45D9-888B-FA664D8B3B34}" type="presParOf" srcId="{92D43E8B-03C5-4196-83EC-C3DDE879F5E1}" destId="{93C22B1F-F6CB-4F47-8D84-C4BAAC1B8919}" srcOrd="1" destOrd="0" presId="urn:microsoft.com/office/officeart/2005/8/layout/chevron2"/>
    <dgm:cxn modelId="{EBE84C4C-C0B8-4994-A55B-0D434B22C52F}" type="presParOf" srcId="{3780F376-89FA-48CC-B67E-3137F98DBA38}" destId="{108E34F8-5DF2-4834-9DFA-542868A056C0}" srcOrd="1" destOrd="0" presId="urn:microsoft.com/office/officeart/2005/8/layout/chevron2"/>
    <dgm:cxn modelId="{88DB9C54-4105-4AA9-AC71-24CF746247E2}" type="presParOf" srcId="{3780F376-89FA-48CC-B67E-3137F98DBA38}" destId="{870F44E0-CF8D-4C4F-B10C-E4308AE05D17}" srcOrd="2" destOrd="0" presId="urn:microsoft.com/office/officeart/2005/8/layout/chevron2"/>
    <dgm:cxn modelId="{2339509D-575A-46EC-98AC-6976FA2703AC}" type="presParOf" srcId="{870F44E0-CF8D-4C4F-B10C-E4308AE05D17}" destId="{15E7BB44-2CCF-4502-8FC8-98D35E4D009A}" srcOrd="0" destOrd="0" presId="urn:microsoft.com/office/officeart/2005/8/layout/chevron2"/>
    <dgm:cxn modelId="{1895F720-F22D-4CEC-8B5B-84AAD1EC427F}" type="presParOf" srcId="{870F44E0-CF8D-4C4F-B10C-E4308AE05D17}" destId="{8616472C-E53E-4EE4-A744-CDC36766FFA0}" srcOrd="1" destOrd="0" presId="urn:microsoft.com/office/officeart/2005/8/layout/chevron2"/>
    <dgm:cxn modelId="{D87D8A9C-2EDA-4B02-901F-6042FB4DB2C3}" type="presParOf" srcId="{3780F376-89FA-48CC-B67E-3137F98DBA38}" destId="{4D8C3BC0-761E-4587-9D62-3330DF0A7A85}" srcOrd="3" destOrd="0" presId="urn:microsoft.com/office/officeart/2005/8/layout/chevron2"/>
    <dgm:cxn modelId="{F6CB7183-C0CF-497F-B8F7-E82D6696A0D5}" type="presParOf" srcId="{3780F376-89FA-48CC-B67E-3137F98DBA38}" destId="{BE7E0516-43B2-443B-B090-D451C0CCE7A4}" srcOrd="4" destOrd="0" presId="urn:microsoft.com/office/officeart/2005/8/layout/chevron2"/>
    <dgm:cxn modelId="{D0B3F925-E71C-4C0B-A003-C9DFCAA17C63}" type="presParOf" srcId="{BE7E0516-43B2-443B-B090-D451C0CCE7A4}" destId="{842719A9-37E6-44EB-BF0D-BAA875EBA1A2}" srcOrd="0" destOrd="0" presId="urn:microsoft.com/office/officeart/2005/8/layout/chevron2"/>
    <dgm:cxn modelId="{4B48B3DF-2F03-40A9-8371-888FAD8278D3}" type="presParOf" srcId="{BE7E0516-43B2-443B-B090-D451C0CCE7A4}" destId="{29BB1ED1-D4B3-40A4-9EE8-BE8620C22D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00AD5F-BEB8-4740-B347-5666882543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412F6CBB-AD11-4C90-B936-33C9B3DCE9D2}">
      <dgm:prSet phldrT="[文本]" custT="1"/>
      <dgm:spPr>
        <a:noFill/>
        <a:ln>
          <a:solidFill>
            <a:srgbClr val="660066"/>
          </a:solidFill>
        </a:ln>
      </dgm:spPr>
      <dgm:t>
        <a:bodyPr lIns="180000" rIns="180000"/>
        <a:lstStyle/>
        <a:p>
          <a:pPr algn="just">
            <a:lnSpc>
              <a:spcPts val="2800"/>
            </a:lnSpc>
            <a:spcAft>
              <a:spcPts val="600"/>
            </a:spcAft>
          </a:pPr>
          <a:r>
            <a:rPr lang="en-US" sz="1800" b="1" baseline="0" dirty="0">
              <a:solidFill>
                <a:schemeClr val="tx1"/>
              </a:solidFill>
              <a:latin typeface="Times New Roman" pitchFamily="18" charset="0"/>
              <a:ea typeface="宋体" pitchFamily="2" charset="-122"/>
            </a:rPr>
            <a:t>     </a:t>
          </a:r>
          <a:r>
            <a:rPr lang="zh-CN" altLang="en-US" sz="1400" b="1" baseline="0" dirty="0">
              <a:solidFill>
                <a:schemeClr val="tx1"/>
              </a:solidFill>
              <a:latin typeface="Times New Roman" pitchFamily="18" charset="0"/>
              <a:ea typeface="宋体" pitchFamily="2" charset="-122"/>
            </a:rPr>
            <a:t>◆</a:t>
          </a:r>
          <a:r>
            <a:rPr lang="en-US" sz="1800" b="1" baseline="0" dirty="0">
              <a:solidFill>
                <a:schemeClr val="tx1"/>
              </a:solidFill>
              <a:latin typeface="Times New Roman" pitchFamily="18" charset="0"/>
              <a:ea typeface="宋体" pitchFamily="2" charset="-122"/>
            </a:rPr>
            <a:t>3D</a:t>
          </a:r>
          <a:r>
            <a:rPr lang="zh-CN" sz="1800" b="1" baseline="0" dirty="0">
              <a:solidFill>
                <a:schemeClr val="tx1"/>
              </a:solidFill>
              <a:latin typeface="Times New Roman" pitchFamily="18" charset="0"/>
              <a:ea typeface="宋体" pitchFamily="2" charset="-122"/>
            </a:rPr>
            <a:t>打印是一种通过逐层增加材料的方式来构造物体的新</a:t>
          </a:r>
          <a:r>
            <a:rPr lang="zh-CN" altLang="en-US" sz="1800" b="1" baseline="0" dirty="0">
              <a:solidFill>
                <a:schemeClr val="tx1"/>
              </a:solidFill>
              <a:latin typeface="Times New Roman" pitchFamily="18" charset="0"/>
              <a:ea typeface="宋体" pitchFamily="2" charset="-122"/>
            </a:rPr>
            <a:t>技术</a:t>
          </a:r>
          <a:r>
            <a:rPr lang="zh-CN" sz="1800" b="1" baseline="0" dirty="0">
              <a:solidFill>
                <a:schemeClr val="tx1"/>
              </a:solidFill>
              <a:latin typeface="Times New Roman" pitchFamily="18" charset="0"/>
              <a:ea typeface="宋体" pitchFamily="2" charset="-122"/>
            </a:rPr>
            <a:t>，世界各国正在不断加强</a:t>
          </a:r>
          <a:r>
            <a:rPr lang="en-US" sz="1800" b="1" baseline="0" dirty="0">
              <a:solidFill>
                <a:schemeClr val="tx1"/>
              </a:solidFill>
              <a:latin typeface="Times New Roman" pitchFamily="18" charset="0"/>
              <a:ea typeface="宋体" pitchFamily="2" charset="-122"/>
            </a:rPr>
            <a:t>3D</a:t>
          </a:r>
          <a:r>
            <a:rPr lang="zh-CN" sz="1800" b="1" baseline="0" dirty="0">
              <a:solidFill>
                <a:schemeClr val="tx1"/>
              </a:solidFill>
              <a:latin typeface="Times New Roman" pitchFamily="18" charset="0"/>
              <a:ea typeface="宋体" pitchFamily="2" charset="-122"/>
            </a:rPr>
            <a:t>打印技术的研发及应用。</a:t>
          </a:r>
          <a:endParaRPr lang="en-US" altLang="zh-CN" sz="1800" b="1" baseline="0" dirty="0">
            <a:solidFill>
              <a:schemeClr val="tx1"/>
            </a:solidFill>
            <a:latin typeface="Times New Roman" pitchFamily="18" charset="0"/>
            <a:ea typeface="宋体" pitchFamily="2" charset="-122"/>
          </a:endParaRPr>
        </a:p>
        <a:p>
          <a:pPr algn="just">
            <a:lnSpc>
              <a:spcPts val="2800"/>
            </a:lnSpc>
            <a:spcAft>
              <a:spcPts val="600"/>
            </a:spcAft>
          </a:pPr>
          <a:r>
            <a:rPr lang="en-US" altLang="zh-CN" sz="1800" b="1" baseline="0" dirty="0">
              <a:solidFill>
                <a:schemeClr val="tx1"/>
              </a:solidFill>
              <a:latin typeface="Times New Roman" pitchFamily="18" charset="0"/>
              <a:ea typeface="宋体" pitchFamily="2" charset="-122"/>
            </a:rPr>
            <a:t>    </a:t>
          </a:r>
          <a:r>
            <a:rPr lang="zh-CN" altLang="en-US" sz="1400" b="1" baseline="0" dirty="0">
              <a:solidFill>
                <a:schemeClr val="tx1"/>
              </a:solidFill>
              <a:latin typeface="Times New Roman" pitchFamily="18" charset="0"/>
              <a:ea typeface="宋体" pitchFamily="2" charset="-122"/>
            </a:rPr>
            <a:t>◆</a:t>
          </a:r>
          <a:r>
            <a:rPr lang="zh-CN" sz="1800" b="1" baseline="0" dirty="0">
              <a:solidFill>
                <a:schemeClr val="tx1"/>
              </a:solidFill>
              <a:latin typeface="Times New Roman" pitchFamily="18" charset="0"/>
              <a:ea typeface="宋体" pitchFamily="2" charset="-122"/>
            </a:rPr>
            <a:t>光固化和热固化硅橡胶及硅树脂、加成型硅橡胶、热塑性有机硅弹性体等有望在</a:t>
          </a:r>
          <a:r>
            <a:rPr lang="en-US" sz="1800" b="1" baseline="0" dirty="0">
              <a:solidFill>
                <a:schemeClr val="tx1"/>
              </a:solidFill>
              <a:latin typeface="Times New Roman" pitchFamily="18" charset="0"/>
              <a:ea typeface="宋体" pitchFamily="2" charset="-122"/>
            </a:rPr>
            <a:t>3D</a:t>
          </a:r>
          <a:r>
            <a:rPr lang="zh-CN" sz="1800" b="1" baseline="0" dirty="0">
              <a:solidFill>
                <a:schemeClr val="tx1"/>
              </a:solidFill>
              <a:latin typeface="Times New Roman" pitchFamily="18" charset="0"/>
              <a:ea typeface="宋体" pitchFamily="2" charset="-122"/>
            </a:rPr>
            <a:t>打印中获得应用。</a:t>
          </a:r>
          <a:endParaRPr lang="zh-CN" altLang="en-US" sz="1800" b="1" baseline="0" dirty="0">
            <a:solidFill>
              <a:schemeClr val="tx1"/>
            </a:solidFill>
            <a:latin typeface="Times New Roman" pitchFamily="18" charset="0"/>
            <a:ea typeface="宋体" pitchFamily="2" charset="-122"/>
          </a:endParaRPr>
        </a:p>
      </dgm:t>
    </dgm:pt>
    <dgm:pt modelId="{C8D89436-8D1B-4207-905B-CC032817175C}" type="parTrans" cxnId="{D3B1E15F-124A-4A21-83FC-823AA6ECCCBB}">
      <dgm:prSet/>
      <dgm:spPr/>
      <dgm:t>
        <a:bodyPr/>
        <a:lstStyle/>
        <a:p>
          <a:endParaRPr lang="zh-CN" altLang="en-US"/>
        </a:p>
      </dgm:t>
    </dgm:pt>
    <dgm:pt modelId="{33136C9E-9B92-4839-86F7-E2BB70B65F08}" type="sibTrans" cxnId="{D3B1E15F-124A-4A21-83FC-823AA6ECCCBB}">
      <dgm:prSet/>
      <dgm:spPr/>
      <dgm:t>
        <a:bodyPr/>
        <a:lstStyle/>
        <a:p>
          <a:endParaRPr lang="zh-CN" altLang="en-US"/>
        </a:p>
      </dgm:t>
    </dgm:pt>
    <dgm:pt modelId="{8ECA21A8-1F34-4666-B316-DFC614408DD0}">
      <dgm:prSet phldrT="[文本]" custT="1"/>
      <dgm:spPr>
        <a:noFill/>
        <a:ln>
          <a:solidFill>
            <a:srgbClr val="0070C0"/>
          </a:solidFill>
        </a:ln>
      </dgm:spPr>
      <dgm:t>
        <a:bodyPr lIns="144000" rIns="144000"/>
        <a:lstStyle/>
        <a:p>
          <a:pPr algn="l">
            <a:lnSpc>
              <a:spcPts val="2800"/>
            </a:lnSpc>
            <a:spcAft>
              <a:spcPts val="0"/>
            </a:spcAft>
          </a:pPr>
          <a:r>
            <a:rPr lang="en-US" altLang="zh-CN" sz="1800" b="1" dirty="0"/>
            <a:t> </a:t>
          </a:r>
          <a:r>
            <a:rPr lang="en-US" altLang="zh-CN" sz="1400" b="1" dirty="0"/>
            <a:t> </a:t>
          </a:r>
          <a:r>
            <a:rPr lang="zh-CN" altLang="en-US" sz="1400" b="1" baseline="0" dirty="0">
              <a:solidFill>
                <a:schemeClr val="tx1"/>
              </a:solidFill>
              <a:latin typeface="Times New Roman" pitchFamily="18" charset="0"/>
              <a:ea typeface="宋体" pitchFamily="2" charset="-122"/>
            </a:rPr>
            <a:t>◆</a:t>
          </a:r>
          <a:r>
            <a:rPr lang="zh-CN" sz="1800" b="1" dirty="0">
              <a:solidFill>
                <a:schemeClr val="tx1"/>
              </a:solidFill>
            </a:rPr>
            <a:t>近两年兴起的以人体相关部位支撑的手表、腕带、眼镜、头盔等智能可穿戴设备已成为</a:t>
          </a:r>
          <a:r>
            <a:rPr lang="en-US" sz="1800" b="1" dirty="0" err="1">
              <a:solidFill>
                <a:schemeClr val="tx1"/>
              </a:solidFill>
            </a:rPr>
            <a:t>智能终端</a:t>
          </a:r>
          <a:r>
            <a:rPr lang="zh-CN" sz="1800" b="1" dirty="0">
              <a:solidFill>
                <a:schemeClr val="tx1"/>
              </a:solidFill>
            </a:rPr>
            <a:t>产业的下一个热点。</a:t>
          </a:r>
          <a:endParaRPr lang="en-US" altLang="zh-CN" sz="1800" b="1" dirty="0">
            <a:solidFill>
              <a:schemeClr val="tx1"/>
            </a:solidFill>
          </a:endParaRPr>
        </a:p>
        <a:p>
          <a:pPr algn="l">
            <a:lnSpc>
              <a:spcPts val="2800"/>
            </a:lnSpc>
            <a:spcAft>
              <a:spcPts val="0"/>
            </a:spcAft>
          </a:pPr>
          <a:r>
            <a:rPr lang="en-US" altLang="zh-CN" sz="1800" b="1" dirty="0">
              <a:solidFill>
                <a:schemeClr val="tx1"/>
              </a:solidFill>
            </a:rPr>
            <a:t>  </a:t>
          </a:r>
          <a:r>
            <a:rPr lang="zh-CN" altLang="en-US" sz="1400" b="1" baseline="0" dirty="0">
              <a:solidFill>
                <a:schemeClr val="tx1"/>
              </a:solidFill>
              <a:latin typeface="Times New Roman" pitchFamily="18" charset="0"/>
              <a:ea typeface="宋体" pitchFamily="2" charset="-122"/>
            </a:rPr>
            <a:t>◆</a:t>
          </a:r>
          <a:r>
            <a:rPr lang="zh-CN" sz="1800" b="1" dirty="0">
              <a:solidFill>
                <a:schemeClr val="tx1"/>
              </a:solidFill>
            </a:rPr>
            <a:t>几乎所有可穿戴设备都与人体皮肤直接接触，硅橡胶或改性硅橡胶硬度适中、与人体相容性好，最适合用于皮肤接触类产品。</a:t>
          </a:r>
          <a:endParaRPr lang="zh-CN" altLang="en-US" sz="1800" b="1" dirty="0">
            <a:solidFill>
              <a:schemeClr val="tx1"/>
            </a:solidFill>
          </a:endParaRPr>
        </a:p>
      </dgm:t>
    </dgm:pt>
    <dgm:pt modelId="{5091139E-8092-47D5-99F7-F6C2AC4808DE}" type="parTrans" cxnId="{BAB2EAFA-658F-47FA-A983-DC756D396F64}">
      <dgm:prSet/>
      <dgm:spPr/>
      <dgm:t>
        <a:bodyPr/>
        <a:lstStyle/>
        <a:p>
          <a:endParaRPr lang="zh-CN" altLang="en-US"/>
        </a:p>
      </dgm:t>
    </dgm:pt>
    <dgm:pt modelId="{760D0726-DE0E-46ED-B376-C9B3C9B751DC}" type="sibTrans" cxnId="{BAB2EAFA-658F-47FA-A983-DC756D396F64}">
      <dgm:prSet/>
      <dgm:spPr/>
      <dgm:t>
        <a:bodyPr/>
        <a:lstStyle/>
        <a:p>
          <a:endParaRPr lang="zh-CN" altLang="en-US"/>
        </a:p>
      </dgm:t>
    </dgm:pt>
    <dgm:pt modelId="{B501D7B3-E2B9-4CDA-9E8E-896882F75E67}" type="pres">
      <dgm:prSet presAssocID="{2700AD5F-BEB8-4740-B347-5666882543C5}" presName="diagram" presStyleCnt="0">
        <dgm:presLayoutVars>
          <dgm:dir/>
          <dgm:resizeHandles val="exact"/>
        </dgm:presLayoutVars>
      </dgm:prSet>
      <dgm:spPr/>
      <dgm:t>
        <a:bodyPr/>
        <a:lstStyle/>
        <a:p>
          <a:endParaRPr lang="en-US"/>
        </a:p>
      </dgm:t>
    </dgm:pt>
    <dgm:pt modelId="{53429109-7DCF-44A3-A37B-E105B0703184}" type="pres">
      <dgm:prSet presAssocID="{412F6CBB-AD11-4C90-B936-33C9B3DCE9D2}" presName="node" presStyleLbl="node1" presStyleIdx="0" presStyleCnt="2" custScaleX="197920" custScaleY="78347" custLinFactNeighborX="-73" custLinFactNeighborY="623">
        <dgm:presLayoutVars>
          <dgm:bulletEnabled val="1"/>
        </dgm:presLayoutVars>
      </dgm:prSet>
      <dgm:spPr/>
      <dgm:t>
        <a:bodyPr/>
        <a:lstStyle/>
        <a:p>
          <a:endParaRPr lang="en-US"/>
        </a:p>
      </dgm:t>
    </dgm:pt>
    <dgm:pt modelId="{708F2879-AEA7-4437-A78E-E4136F48B52B}" type="pres">
      <dgm:prSet presAssocID="{33136C9E-9B92-4839-86F7-E2BB70B65F08}" presName="sibTrans" presStyleCnt="0"/>
      <dgm:spPr/>
    </dgm:pt>
    <dgm:pt modelId="{DB6B640B-6B03-4F80-BD22-5EC715E1B767}" type="pres">
      <dgm:prSet presAssocID="{8ECA21A8-1F34-4666-B316-DFC614408DD0}" presName="node" presStyleLbl="node1" presStyleIdx="1" presStyleCnt="2" custScaleX="197920" custScaleY="80717" custLinFactNeighborX="-73" custLinFactNeighborY="-1026">
        <dgm:presLayoutVars>
          <dgm:bulletEnabled val="1"/>
        </dgm:presLayoutVars>
      </dgm:prSet>
      <dgm:spPr/>
      <dgm:t>
        <a:bodyPr/>
        <a:lstStyle/>
        <a:p>
          <a:endParaRPr lang="en-US"/>
        </a:p>
      </dgm:t>
    </dgm:pt>
  </dgm:ptLst>
  <dgm:cxnLst>
    <dgm:cxn modelId="{639C5523-B107-41EE-BFCE-7200BEF2BA4D}" type="presOf" srcId="{8ECA21A8-1F34-4666-B316-DFC614408DD0}" destId="{DB6B640B-6B03-4F80-BD22-5EC715E1B767}" srcOrd="0" destOrd="0" presId="urn:microsoft.com/office/officeart/2005/8/layout/default"/>
    <dgm:cxn modelId="{C55ABF2E-B579-4185-AFF5-4E4AE80621E0}" type="presOf" srcId="{2700AD5F-BEB8-4740-B347-5666882543C5}" destId="{B501D7B3-E2B9-4CDA-9E8E-896882F75E67}" srcOrd="0" destOrd="0" presId="urn:microsoft.com/office/officeart/2005/8/layout/default"/>
    <dgm:cxn modelId="{B8A3F3A8-4D64-4719-94BC-43886D901695}" type="presOf" srcId="{412F6CBB-AD11-4C90-B936-33C9B3DCE9D2}" destId="{53429109-7DCF-44A3-A37B-E105B0703184}" srcOrd="0" destOrd="0" presId="urn:microsoft.com/office/officeart/2005/8/layout/default"/>
    <dgm:cxn modelId="{D3B1E15F-124A-4A21-83FC-823AA6ECCCBB}" srcId="{2700AD5F-BEB8-4740-B347-5666882543C5}" destId="{412F6CBB-AD11-4C90-B936-33C9B3DCE9D2}" srcOrd="0" destOrd="0" parTransId="{C8D89436-8D1B-4207-905B-CC032817175C}" sibTransId="{33136C9E-9B92-4839-86F7-E2BB70B65F08}"/>
    <dgm:cxn modelId="{BAB2EAFA-658F-47FA-A983-DC756D396F64}" srcId="{2700AD5F-BEB8-4740-B347-5666882543C5}" destId="{8ECA21A8-1F34-4666-B316-DFC614408DD0}" srcOrd="1" destOrd="0" parTransId="{5091139E-8092-47D5-99F7-F6C2AC4808DE}" sibTransId="{760D0726-DE0E-46ED-B376-C9B3C9B751DC}"/>
    <dgm:cxn modelId="{DEAC0942-5602-46E7-BD7C-E0FE296AA95D}" type="presParOf" srcId="{B501D7B3-E2B9-4CDA-9E8E-896882F75E67}" destId="{53429109-7DCF-44A3-A37B-E105B0703184}" srcOrd="0" destOrd="0" presId="urn:microsoft.com/office/officeart/2005/8/layout/default"/>
    <dgm:cxn modelId="{13FB86B1-2DEC-461F-8CD9-E746B4ADAB16}" type="presParOf" srcId="{B501D7B3-E2B9-4CDA-9E8E-896882F75E67}" destId="{708F2879-AEA7-4437-A78E-E4136F48B52B}" srcOrd="1" destOrd="0" presId="urn:microsoft.com/office/officeart/2005/8/layout/default"/>
    <dgm:cxn modelId="{35C9478F-6376-4234-93BA-C368314476F4}" type="presParOf" srcId="{B501D7B3-E2B9-4CDA-9E8E-896882F75E67}" destId="{DB6B640B-6B03-4F80-BD22-5EC715E1B76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60F27-F5FE-41BC-95CA-A5C6B3448430}" type="datetimeFigureOut">
              <a:rPr lang="zh-CN" altLang="en-US" smtClean="0"/>
              <a:pPr/>
              <a:t>2018/10/30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CAF16-7DC7-4804-AC3C-F4FD9C4BE4A7}" type="slidenum">
              <a:rPr lang="zh-CN" altLang="en-US" smtClean="0"/>
              <a:pPr/>
              <a:t>‹#›</a:t>
            </a:fld>
            <a:endParaRPr lang="zh-CN" altLang="en-US"/>
          </a:p>
        </p:txBody>
      </p:sp>
    </p:spTree>
    <p:extLst>
      <p:ext uri="{BB962C8B-B14F-4D97-AF65-F5344CB8AC3E}">
        <p14:creationId xmlns:p14="http://schemas.microsoft.com/office/powerpoint/2010/main" val="187222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a:t>
            </a:fld>
            <a:endParaRPr lang="zh-CN" altLang="en-US"/>
          </a:p>
        </p:txBody>
      </p:sp>
    </p:spTree>
    <p:extLst>
      <p:ext uri="{BB962C8B-B14F-4D97-AF65-F5344CB8AC3E}">
        <p14:creationId xmlns:p14="http://schemas.microsoft.com/office/powerpoint/2010/main" val="79219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11</a:t>
            </a:fld>
            <a:endParaRPr lang="zh-CN" altLang="en-US"/>
          </a:p>
        </p:txBody>
      </p:sp>
    </p:spTree>
    <p:extLst>
      <p:ext uri="{BB962C8B-B14F-4D97-AF65-F5344CB8AC3E}">
        <p14:creationId xmlns:p14="http://schemas.microsoft.com/office/powerpoint/2010/main" val="303951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12</a:t>
            </a:fld>
            <a:endParaRPr lang="zh-CN" altLang="en-US"/>
          </a:p>
        </p:txBody>
      </p:sp>
    </p:spTree>
    <p:extLst>
      <p:ext uri="{BB962C8B-B14F-4D97-AF65-F5344CB8AC3E}">
        <p14:creationId xmlns:p14="http://schemas.microsoft.com/office/powerpoint/2010/main" val="319959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05072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94186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66846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74759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512612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18</a:t>
            </a:fld>
            <a:endParaRPr lang="zh-CN" altLang="en-US"/>
          </a:p>
        </p:txBody>
      </p:sp>
    </p:spTree>
    <p:extLst>
      <p:ext uri="{BB962C8B-B14F-4D97-AF65-F5344CB8AC3E}">
        <p14:creationId xmlns:p14="http://schemas.microsoft.com/office/powerpoint/2010/main" val="347125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44337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83798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a:t>
            </a:fld>
            <a:endParaRPr lang="zh-CN" altLang="en-US"/>
          </a:p>
        </p:txBody>
      </p:sp>
    </p:spTree>
    <p:extLst>
      <p:ext uri="{BB962C8B-B14F-4D97-AF65-F5344CB8AC3E}">
        <p14:creationId xmlns:p14="http://schemas.microsoft.com/office/powerpoint/2010/main" val="402596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58425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22</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3066291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84955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25</a:t>
            </a:fld>
            <a:endParaRPr lang="zh-CN" altLang="en-US"/>
          </a:p>
        </p:txBody>
      </p:sp>
    </p:spTree>
    <p:extLst>
      <p:ext uri="{BB962C8B-B14F-4D97-AF65-F5344CB8AC3E}">
        <p14:creationId xmlns:p14="http://schemas.microsoft.com/office/powerpoint/2010/main" val="2615882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26</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03161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27</a:t>
            </a:fld>
            <a:endParaRPr lang="zh-CN" altLang="en-US"/>
          </a:p>
        </p:txBody>
      </p:sp>
    </p:spTree>
    <p:extLst>
      <p:ext uri="{BB962C8B-B14F-4D97-AF65-F5344CB8AC3E}">
        <p14:creationId xmlns:p14="http://schemas.microsoft.com/office/powerpoint/2010/main" val="409751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28</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939381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29</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145354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30</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164879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7201D22-A4ED-4C65-8BF9-A199E237AE65}" type="slidenum">
              <a:rPr lang="en-US" altLang="zh-CN" smtClean="0">
                <a:ea typeface="宋体" charset="-122"/>
              </a:rPr>
              <a:pPr/>
              <a:t>31</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31293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4</a:t>
            </a:fld>
            <a:endParaRPr lang="zh-CN" altLang="en-US"/>
          </a:p>
        </p:txBody>
      </p:sp>
    </p:spTree>
    <p:extLst>
      <p:ext uri="{BB962C8B-B14F-4D97-AF65-F5344CB8AC3E}">
        <p14:creationId xmlns:p14="http://schemas.microsoft.com/office/powerpoint/2010/main" val="3346281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32</a:t>
            </a:fld>
            <a:endParaRPr lang="zh-CN" altLang="en-US"/>
          </a:p>
        </p:txBody>
      </p:sp>
    </p:spTree>
    <p:extLst>
      <p:ext uri="{BB962C8B-B14F-4D97-AF65-F5344CB8AC3E}">
        <p14:creationId xmlns:p14="http://schemas.microsoft.com/office/powerpoint/2010/main" val="75942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33</a:t>
            </a:fld>
            <a:endParaRPr lang="zh-CN" altLang="en-US"/>
          </a:p>
        </p:txBody>
      </p:sp>
    </p:spTree>
    <p:extLst>
      <p:ext uri="{BB962C8B-B14F-4D97-AF65-F5344CB8AC3E}">
        <p14:creationId xmlns:p14="http://schemas.microsoft.com/office/powerpoint/2010/main" val="3894126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34</a:t>
            </a:fld>
            <a:endParaRPr lang="zh-CN" altLang="en-US"/>
          </a:p>
        </p:txBody>
      </p:sp>
    </p:spTree>
    <p:extLst>
      <p:ext uri="{BB962C8B-B14F-4D97-AF65-F5344CB8AC3E}">
        <p14:creationId xmlns:p14="http://schemas.microsoft.com/office/powerpoint/2010/main" val="476891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35</a:t>
            </a:fld>
            <a:endParaRPr lang="zh-CN" altLang="en-US"/>
          </a:p>
        </p:txBody>
      </p:sp>
    </p:spTree>
    <p:extLst>
      <p:ext uri="{BB962C8B-B14F-4D97-AF65-F5344CB8AC3E}">
        <p14:creationId xmlns:p14="http://schemas.microsoft.com/office/powerpoint/2010/main" val="336752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5</a:t>
            </a:fld>
            <a:endParaRPr lang="zh-CN" altLang="en-US"/>
          </a:p>
        </p:txBody>
      </p:sp>
    </p:spTree>
    <p:extLst>
      <p:ext uri="{BB962C8B-B14F-4D97-AF65-F5344CB8AC3E}">
        <p14:creationId xmlns:p14="http://schemas.microsoft.com/office/powerpoint/2010/main" val="62423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6</a:t>
            </a:fld>
            <a:endParaRPr lang="zh-CN" altLang="en-US"/>
          </a:p>
        </p:txBody>
      </p:sp>
    </p:spTree>
    <p:extLst>
      <p:ext uri="{BB962C8B-B14F-4D97-AF65-F5344CB8AC3E}">
        <p14:creationId xmlns:p14="http://schemas.microsoft.com/office/powerpoint/2010/main" val="212475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7</a:t>
            </a:fld>
            <a:endParaRPr lang="zh-CN" altLang="en-US"/>
          </a:p>
        </p:txBody>
      </p:sp>
    </p:spTree>
    <p:extLst>
      <p:ext uri="{BB962C8B-B14F-4D97-AF65-F5344CB8AC3E}">
        <p14:creationId xmlns:p14="http://schemas.microsoft.com/office/powerpoint/2010/main" val="200158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8</a:t>
            </a:fld>
            <a:endParaRPr lang="zh-CN" altLang="en-US"/>
          </a:p>
        </p:txBody>
      </p:sp>
    </p:spTree>
    <p:extLst>
      <p:ext uri="{BB962C8B-B14F-4D97-AF65-F5344CB8AC3E}">
        <p14:creationId xmlns:p14="http://schemas.microsoft.com/office/powerpoint/2010/main" val="488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9</a:t>
            </a:fld>
            <a:endParaRPr lang="zh-CN" altLang="en-US"/>
          </a:p>
        </p:txBody>
      </p:sp>
    </p:spTree>
    <p:extLst>
      <p:ext uri="{BB962C8B-B14F-4D97-AF65-F5344CB8AC3E}">
        <p14:creationId xmlns:p14="http://schemas.microsoft.com/office/powerpoint/2010/main" val="3675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0CAF16-7DC7-4804-AC3C-F4FD9C4BE4A7}" type="slidenum">
              <a:rPr lang="zh-CN" altLang="en-US" smtClean="0"/>
              <a:pPr/>
              <a:t>10</a:t>
            </a:fld>
            <a:endParaRPr lang="zh-CN" altLang="en-US"/>
          </a:p>
        </p:txBody>
      </p:sp>
    </p:spTree>
    <p:extLst>
      <p:ext uri="{BB962C8B-B14F-4D97-AF65-F5344CB8AC3E}">
        <p14:creationId xmlns:p14="http://schemas.microsoft.com/office/powerpoint/2010/main" val="4069071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sp>
        <p:nvSpPr>
          <p:cNvPr id="6" name="灯片编号占位符 5"/>
          <p:cNvSpPr txBox="1">
            <a:spLocks/>
          </p:cNvSpPr>
          <p:nvPr userDrawn="1"/>
        </p:nvSpPr>
        <p:spPr>
          <a:xfrm>
            <a:off x="8459788" y="6237288"/>
            <a:ext cx="514350" cy="279400"/>
          </a:xfrm>
          <a:prstGeom prst="rect">
            <a:avLst/>
          </a:prstGeom>
        </p:spPr>
        <p:txBody>
          <a:bodyPr anchor="ctr"/>
          <a:lstStyle/>
          <a:p>
            <a:pPr algn="r" fontAlgn="auto">
              <a:spcBef>
                <a:spcPts val="0"/>
              </a:spcBef>
              <a:spcAft>
                <a:spcPts val="0"/>
              </a:spcAft>
              <a:defRPr/>
            </a:pPr>
            <a:fld id="{3AADDE5A-9B31-44BF-BB9B-B4CEAD456B32}" type="slidenum">
              <a:rPr lang="en-US" altLang="zh-CN" sz="1200">
                <a:latin typeface="Times New Roman" pitchFamily="18" charset="0"/>
                <a:ea typeface="+mn-ea"/>
                <a:cs typeface="Times New Roman" pitchFamily="18" charset="0"/>
              </a:rPr>
              <a:pPr algn="r" fontAlgn="auto">
                <a:spcBef>
                  <a:spcPts val="0"/>
                </a:spcBef>
                <a:spcAft>
                  <a:spcPts val="0"/>
                </a:spcAft>
                <a:defRPr/>
              </a:pPr>
              <a:t>‹#›</a:t>
            </a:fld>
            <a:endParaRPr lang="en-US" altLang="zh-CN" sz="1200" dirty="0">
              <a:latin typeface="Times New Roman" pitchFamily="18" charset="0"/>
              <a:ea typeface="+mn-ea"/>
              <a:cs typeface="Times New Roman" pitchFamily="18" charset="0"/>
            </a:endParaRPr>
          </a:p>
        </p:txBody>
      </p:sp>
      <p:sp>
        <p:nvSpPr>
          <p:cNvPr id="7" name="日期占位符 5"/>
          <p:cNvSpPr txBox="1">
            <a:spLocks/>
          </p:cNvSpPr>
          <p:nvPr userDrawn="1"/>
        </p:nvSpPr>
        <p:spPr bwMode="auto">
          <a:xfrm>
            <a:off x="142875" y="6237288"/>
            <a:ext cx="2133600" cy="476250"/>
          </a:xfrm>
          <a:prstGeom prst="rect">
            <a:avLst/>
          </a:prstGeom>
          <a:noFill/>
          <a:ln w="9525">
            <a:noFill/>
            <a:miter lim="800000"/>
            <a:headEnd/>
            <a:tailEnd/>
          </a:ln>
          <a:effectLst/>
        </p:spPr>
        <p:txBody>
          <a:bodyPr/>
          <a:lstStyle/>
          <a:p>
            <a:pPr>
              <a:spcBef>
                <a:spcPts val="0"/>
              </a:spcBef>
              <a:spcAft>
                <a:spcPts val="0"/>
              </a:spcAft>
              <a:defRPr/>
            </a:pPr>
            <a:fld id="{29D45DA4-53BE-42E1-83F2-F80406E06A41}" type="datetime1">
              <a:rPr lang="zh-CN" altLang="en-US" sz="1200">
                <a:latin typeface="Times New Roman" pitchFamily="18" charset="0"/>
                <a:ea typeface="+mn-ea"/>
                <a:cs typeface="Times New Roman" pitchFamily="18" charset="0"/>
              </a:rPr>
              <a:pPr>
                <a:spcBef>
                  <a:spcPts val="0"/>
                </a:spcBef>
                <a:spcAft>
                  <a:spcPts val="0"/>
                </a:spcAft>
                <a:defRPr/>
              </a:pPr>
              <a:t>2018/10/30</a:t>
            </a:fld>
            <a:endParaRPr lang="en-US" altLang="zh-CN" sz="1200" dirty="0">
              <a:latin typeface="Times New Roman" pitchFamily="18" charset="0"/>
              <a:ea typeface="+mn-ea"/>
              <a:cs typeface="Times New Roman" pitchFamily="18" charset="0"/>
            </a:endParaRPr>
          </a:p>
        </p:txBody>
      </p:sp>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日期占位符 3"/>
          <p:cNvSpPr>
            <a:spLocks noGrp="1"/>
          </p:cNvSpPr>
          <p:nvPr>
            <p:ph type="dt" sz="half" idx="10"/>
          </p:nvPr>
        </p:nvSpPr>
        <p:spPr/>
        <p:txBody>
          <a:bodyPr/>
          <a:lstStyle>
            <a:lvl1pPr>
              <a:defRPr/>
            </a:lvl1pPr>
          </a:lstStyle>
          <a:p>
            <a:pPr>
              <a:defRPr/>
            </a:pPr>
            <a:fld id="{34CF81E5-B3C1-49DD-9EE6-0EFE7C516775}" type="datetimeFigureOut">
              <a:rPr lang="zh-CN" altLang="en-US"/>
              <a:pPr>
                <a:defRPr/>
              </a:pPr>
              <a:t>2018/10/30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2454CECA-4277-4F4C-B2EF-DB9D891A77C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DFABE5C-3460-414F-9A5E-5B3D21206340}"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7099D3-A0A1-4E71-91CC-35FA27D01F4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725E1FC-4973-487F-9512-37499CB6D357}"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873FDF-755D-4F34-8BE0-15EBD277E24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DC21CF4-2B9E-4D73-AFF6-DD6C210C350E}"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8305B5A-305E-42BD-B7C5-129A38A0F954}"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E1023D-095F-45F9-AEC6-D0C97959DC18}"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FBF0D88-2EF1-4327-8C7E-1E6AF1988890}"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0F59327-775E-4C16-B7C6-7F74DC73E939}"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D264B83-783C-4944-B674-E86E7E15704C}"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BE7C41D-84BD-45BF-9726-B6809D7B98F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81D7B43-712E-4938-9ACA-385F9A8D371B}"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5936C97-5C9E-47B1-BFBB-CB82B7B6520A}"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307D61D-413C-480F-B74F-810B3871C372}"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A640673-FD7A-4422-8890-0954F1A0833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7E85FBA-26DD-4FEF-935C-43BAD1C5006F}"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B5FF67C-C6E7-4832-87D4-12B345620D0A}"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B698A35-2EE9-4BF8-90C5-14963B837AAD}"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285750" y="285750"/>
            <a:ext cx="6440488" cy="857250"/>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灯片编号占位符 5"/>
          <p:cNvSpPr txBox="1">
            <a:spLocks/>
          </p:cNvSpPr>
          <p:nvPr userDrawn="1"/>
        </p:nvSpPr>
        <p:spPr>
          <a:xfrm>
            <a:off x="8459757" y="6381750"/>
            <a:ext cx="514350" cy="2794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3B90267-7748-4066-9186-0EA61783B7A5}" type="slidenum">
              <a:rPr kumimoji="0" lang="en-US" altLang="zh-CN"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日期占位符 5"/>
          <p:cNvSpPr txBox="1">
            <a:spLocks/>
          </p:cNvSpPr>
          <p:nvPr userDrawn="1"/>
        </p:nvSpPr>
        <p:spPr bwMode="auto">
          <a:xfrm>
            <a:off x="142844" y="6381750"/>
            <a:ext cx="2133600" cy="476250"/>
          </a:xfrm>
          <a:prstGeom prst="rect">
            <a:avLst/>
          </a:prstGeom>
          <a:noFill/>
          <a:ln w="9525">
            <a:noFill/>
            <a:miter lim="800000"/>
            <a:headEnd/>
            <a:tailEnd/>
          </a:ln>
          <a:effectLst/>
        </p:spPr>
        <p:txBody>
          <a:bodyPr/>
          <a:lstStyle/>
          <a:p>
            <a:pPr algn="l" fontAlgn="base">
              <a:defRPr/>
            </a:pPr>
            <a:fld id="{29D45DA4-53BE-42E1-83F2-F80406E06A41}" type="datetime1">
              <a:rPr lang="zh-CN" altLang="en-US" sz="1200" b="0">
                <a:solidFill>
                  <a:schemeClr val="tx1"/>
                </a:solidFill>
                <a:latin typeface="Times New Roman" pitchFamily="18" charset="0"/>
                <a:ea typeface="+mn-ea"/>
                <a:cs typeface="Times New Roman" pitchFamily="18" charset="0"/>
              </a:rPr>
              <a:pPr algn="l" fontAlgn="base">
                <a:defRPr/>
              </a:pPr>
              <a:t>2018/10/30</a:t>
            </a:fld>
            <a:endParaRPr lang="en-US" altLang="zh-CN" sz="1200" b="0" dirty="0">
              <a:solidFill>
                <a:schemeClr val="tx1"/>
              </a:solidFill>
              <a:latin typeface="Times New Roman" pitchFamily="18" charset="0"/>
              <a:ea typeface="+mn-ea"/>
              <a:cs typeface="Times New Roman"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A1B4E0-63B2-4CA0-BCB5-3ACBACAAF828}"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3AB094-4004-41D8-8851-698116EBD0F8}"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A9B31C-4AC7-487D-A78C-59C0FDCBEACC}"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2A78BFB-3732-4908-8C92-604868DB0942}"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A43739-9CE2-44F3-8FA3-55CD1B0CFA28}"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F38913-20C8-40FD-A6AB-39945B10EA2B}"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AEF8F36-7BC1-4864-B555-077ADFECFA8B}" type="datetimeFigureOut">
              <a:rPr lang="zh-CN" altLang="en-US"/>
              <a:pPr>
                <a:defRPr/>
              </a:pPr>
              <a:t>2018/10/30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51A37F4-4ECF-4846-819E-1A7104BFA14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AFBF71-B55B-412F-AC3A-DF6D79C23462}"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683834-2311-44A9-BFD4-E90E04A61A4C}"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FC9DDDE-736F-4C0F-B6C9-D85B891B309C}" type="datetimeFigureOut">
              <a:rPr lang="zh-CN" altLang="en-US"/>
              <a:pPr>
                <a:defRPr/>
              </a:pPr>
              <a:t>2018/10/30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CF8DD93-8AF7-4D3D-B37E-C9DD4E03E300}"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F1CE74-C3E5-43AD-B7E6-2CEAE3843B7F}" type="datetimeFigureOut">
              <a:rPr lang="zh-CN" altLang="en-US"/>
              <a:pPr>
                <a:defRPr/>
              </a:pPr>
              <a:t>2018/10/30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3EF6E87-9779-488F-807F-909B1F717855}"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2ECDE9-3A4D-4F2E-BE8F-D59DC30B10CC}"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DC8A5E1-4EE1-4CC6-8873-61B6072BB38D}"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080E32-585B-4E59-8A80-B9026251FD0D}"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445AA6C-D451-4183-9CF4-559A3ECAB4BE}"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E7636E-AC1E-487B-A045-7C9D65E24C88}"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570520-E306-4F24-8C17-879EB301CB77}"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49D26EC-D269-498F-AA72-BB22F6274550}" type="datetimeFigureOut">
              <a:rPr lang="zh-CN" altLang="en-US"/>
              <a:pPr>
                <a:defRPr/>
              </a:pPr>
              <a:t>2018/10/30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9ABCD4-CF1F-43EA-B1AE-A7B8F4FD1AE8}"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sp>
        <p:nvSpPr>
          <p:cNvPr id="6" name="灯片编号占位符 5"/>
          <p:cNvSpPr txBox="1">
            <a:spLocks/>
          </p:cNvSpPr>
          <p:nvPr userDrawn="1"/>
        </p:nvSpPr>
        <p:spPr>
          <a:xfrm>
            <a:off x="8459788" y="6237288"/>
            <a:ext cx="514350" cy="279400"/>
          </a:xfrm>
          <a:prstGeom prst="rect">
            <a:avLst/>
          </a:prstGeom>
        </p:spPr>
        <p:txBody>
          <a:bodyPr anchor="ctr"/>
          <a:lstStyle/>
          <a:p>
            <a:pPr algn="r" fontAlgn="auto">
              <a:spcBef>
                <a:spcPts val="0"/>
              </a:spcBef>
              <a:spcAft>
                <a:spcPts val="0"/>
              </a:spcAft>
              <a:defRPr/>
            </a:pPr>
            <a:fld id="{3AADDE5A-9B31-44BF-BB9B-B4CEAD456B32}" type="slidenum">
              <a:rPr lang="en-US" altLang="zh-CN" sz="1200">
                <a:solidFill>
                  <a:prstClr val="black"/>
                </a:solidFill>
                <a:latin typeface="Times New Roman" pitchFamily="18" charset="0"/>
                <a:ea typeface="宋体"/>
                <a:cs typeface="Times New Roman" pitchFamily="18" charset="0"/>
              </a:rPr>
              <a:pPr algn="r" fontAlgn="auto">
                <a:spcBef>
                  <a:spcPts val="0"/>
                </a:spcBef>
                <a:spcAft>
                  <a:spcPts val="0"/>
                </a:spcAft>
                <a:defRPr/>
              </a:pPr>
              <a:t>‹#›</a:t>
            </a:fld>
            <a:endParaRPr lang="en-US" altLang="zh-CN" sz="1200" dirty="0">
              <a:solidFill>
                <a:prstClr val="black"/>
              </a:solidFill>
              <a:latin typeface="Times New Roman" pitchFamily="18" charset="0"/>
              <a:ea typeface="宋体"/>
              <a:cs typeface="Times New Roman" pitchFamily="18" charset="0"/>
            </a:endParaRPr>
          </a:p>
        </p:txBody>
      </p:sp>
      <p:sp>
        <p:nvSpPr>
          <p:cNvPr id="7" name="日期占位符 5"/>
          <p:cNvSpPr txBox="1">
            <a:spLocks/>
          </p:cNvSpPr>
          <p:nvPr userDrawn="1"/>
        </p:nvSpPr>
        <p:spPr bwMode="auto">
          <a:xfrm>
            <a:off x="142875" y="6237288"/>
            <a:ext cx="2133600" cy="476250"/>
          </a:xfrm>
          <a:prstGeom prst="rect">
            <a:avLst/>
          </a:prstGeom>
          <a:noFill/>
          <a:ln w="9525">
            <a:noFill/>
            <a:miter lim="800000"/>
            <a:headEnd/>
            <a:tailEnd/>
          </a:ln>
          <a:effectLst/>
        </p:spPr>
        <p:txBody>
          <a:bodyPr/>
          <a:lstStyle/>
          <a:p>
            <a:pPr>
              <a:spcBef>
                <a:spcPts val="0"/>
              </a:spcBef>
              <a:spcAft>
                <a:spcPts val="0"/>
              </a:spcAft>
              <a:defRPr/>
            </a:pPr>
            <a:fld id="{29D45DA4-53BE-42E1-83F2-F80406E06A41}" type="datetime1">
              <a:rPr lang="zh-CN" altLang="en-US" sz="1200">
                <a:solidFill>
                  <a:prstClr val="black"/>
                </a:solidFill>
                <a:latin typeface="Times New Roman" pitchFamily="18" charset="0"/>
                <a:ea typeface="宋体"/>
                <a:cs typeface="Times New Roman" pitchFamily="18" charset="0"/>
              </a:rPr>
              <a:pPr>
                <a:spcBef>
                  <a:spcPts val="0"/>
                </a:spcBef>
                <a:spcAft>
                  <a:spcPts val="0"/>
                </a:spcAft>
                <a:defRPr/>
              </a:pPr>
              <a:t>2018/10/30</a:t>
            </a:fld>
            <a:endParaRPr lang="en-US" altLang="zh-CN" sz="1200" dirty="0">
              <a:solidFill>
                <a:prstClr val="black"/>
              </a:solidFill>
              <a:latin typeface="Times New Roman" pitchFamily="18" charset="0"/>
              <a:ea typeface="宋体"/>
              <a:cs typeface="Times New Roman" pitchFamily="18" charset="0"/>
            </a:endParaRPr>
          </a:p>
        </p:txBody>
      </p:sp>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日期占位符 3"/>
          <p:cNvSpPr>
            <a:spLocks noGrp="1"/>
          </p:cNvSpPr>
          <p:nvPr>
            <p:ph type="dt" sz="half" idx="10"/>
          </p:nvPr>
        </p:nvSpPr>
        <p:spPr/>
        <p:txBody>
          <a:bodyPr/>
          <a:lstStyle>
            <a:lvl1pPr>
              <a:defRPr/>
            </a:lvl1pPr>
          </a:lstStyle>
          <a:p>
            <a:pPr>
              <a:defRPr/>
            </a:pPr>
            <a:fld id="{34CF81E5-B3C1-49DD-9EE6-0EFE7C516775}"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9"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0" name="灯片编号占位符 5"/>
          <p:cNvSpPr>
            <a:spLocks noGrp="1"/>
          </p:cNvSpPr>
          <p:nvPr>
            <p:ph type="sldNum" sz="quarter" idx="12"/>
          </p:nvPr>
        </p:nvSpPr>
        <p:spPr/>
        <p:txBody>
          <a:bodyPr/>
          <a:lstStyle>
            <a:lvl1pPr>
              <a:defRPr/>
            </a:lvl1pPr>
          </a:lstStyle>
          <a:p>
            <a:pPr>
              <a:defRPr/>
            </a:pPr>
            <a:fld id="{2454CECA-4277-4F4C-B2EF-DB9D891A77C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81D7B43-712E-4938-9ACA-385F9A8D371B}"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5936C97-5C9E-47B1-BFBB-CB82B7B6520A}"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AFBF71-B55B-412F-AC3A-DF6D79C23462}"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8683834-2311-44A9-BFD4-E90E04A61A4C}"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1094CDF-E23E-447A-9B43-C9128002AFF9}"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BD80B3B-27CB-4859-9109-D9B8B5A536B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1094CDF-E23E-447A-9B43-C9128002AFF9}"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BD80B3B-27CB-4859-9109-D9B8B5A536B0}"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63AB329-3257-4277-929D-374F19968B2A}"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1621954-0C41-48D8-8544-9879ACF9C776}"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53C00FF-DFB9-47D6-BB5D-E601696FFE52}"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F0A320A1-D218-4930-AD11-67E4B19C02BF}"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385C9A7-F706-462A-9725-A962C4F14081}"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6B84A37B-6BF0-4D14-93F2-185FA8015B8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E72036-E7DC-4816-8FB8-3373BFECCDE7}"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E082997-BCE4-4A07-8010-05E0C5A5ADE7}"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4636E1-D305-4B14-8DB2-005D4F62C876}"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BA500315-929D-4EE7-90F5-ED456C8A8799}"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DFABE5C-3460-414F-9A5E-5B3D21206340}"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37099D3-A0A1-4E71-91CC-35FA27D01F4B}"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725E1FC-4973-487F-9512-37499CB6D357}"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2873FDF-755D-4F34-8BE0-15EBD277E24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285750" y="285750"/>
            <a:ext cx="6440488" cy="857250"/>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8" name="灯片编号占位符 5"/>
          <p:cNvSpPr txBox="1">
            <a:spLocks/>
          </p:cNvSpPr>
          <p:nvPr userDrawn="1"/>
        </p:nvSpPr>
        <p:spPr>
          <a:xfrm>
            <a:off x="8459757" y="6381750"/>
            <a:ext cx="514350" cy="279400"/>
          </a:xfrm>
          <a:prstGeom prst="rect">
            <a:avLst/>
          </a:prstGeom>
        </p:spPr>
        <p:txBody>
          <a:bodyPr vert="horz" lIns="91440" tIns="45720" rIns="91440" bIns="45720" rtlCol="0" anchor="ctr"/>
          <a:lstStyle/>
          <a:p>
            <a:pPr algn="r" fontAlgn="auto">
              <a:spcBef>
                <a:spcPts val="0"/>
              </a:spcBef>
              <a:spcAft>
                <a:spcPts val="0"/>
              </a:spcAft>
              <a:defRPr/>
            </a:pPr>
            <a:fld id="{23B90267-7748-4066-9186-0EA61783B7A5}" type="slidenum">
              <a:rPr lang="en-US" altLang="zh-CN" sz="1200" smtClean="0">
                <a:solidFill>
                  <a:prstClr val="black"/>
                </a:solidFill>
                <a:latin typeface="Times New Roman" pitchFamily="18" charset="0"/>
                <a:ea typeface="宋体"/>
                <a:cs typeface="Times New Roman" pitchFamily="18" charset="0"/>
              </a:rPr>
              <a:pPr algn="r" fontAlgn="auto">
                <a:spcBef>
                  <a:spcPts val="0"/>
                </a:spcBef>
                <a:spcAft>
                  <a:spcPts val="0"/>
                </a:spcAft>
                <a:defRPr/>
              </a:pPr>
              <a:t>‹#›</a:t>
            </a:fld>
            <a:endParaRPr lang="en-US" altLang="zh-CN" sz="1200" dirty="0">
              <a:solidFill>
                <a:prstClr val="black"/>
              </a:solidFill>
              <a:latin typeface="Times New Roman" pitchFamily="18" charset="0"/>
              <a:ea typeface="宋体"/>
              <a:cs typeface="Times New Roman" pitchFamily="18" charset="0"/>
            </a:endParaRPr>
          </a:p>
        </p:txBody>
      </p:sp>
      <p:sp>
        <p:nvSpPr>
          <p:cNvPr id="9" name="日期占位符 5"/>
          <p:cNvSpPr txBox="1">
            <a:spLocks/>
          </p:cNvSpPr>
          <p:nvPr userDrawn="1"/>
        </p:nvSpPr>
        <p:spPr bwMode="auto">
          <a:xfrm>
            <a:off x="142844" y="6381750"/>
            <a:ext cx="2133600" cy="476250"/>
          </a:xfrm>
          <a:prstGeom prst="rect">
            <a:avLst/>
          </a:prstGeom>
          <a:noFill/>
          <a:ln w="9525">
            <a:noFill/>
            <a:miter lim="800000"/>
            <a:headEnd/>
            <a:tailEnd/>
          </a:ln>
          <a:effectLst/>
        </p:spPr>
        <p:txBody>
          <a:bodyPr/>
          <a:lstStyle/>
          <a:p>
            <a:pPr>
              <a:defRPr/>
            </a:pPr>
            <a:fld id="{29D45DA4-53BE-42E1-83F2-F80406E06A41}" type="datetime1">
              <a:rPr lang="zh-CN" altLang="en-US" sz="1200">
                <a:solidFill>
                  <a:prstClr val="black"/>
                </a:solidFill>
                <a:latin typeface="Times New Roman" pitchFamily="18" charset="0"/>
                <a:ea typeface="宋体"/>
                <a:cs typeface="Times New Roman" pitchFamily="18" charset="0"/>
              </a:rPr>
              <a:pPr>
                <a:defRPr/>
              </a:pPr>
              <a:t>2018/10/30</a:t>
            </a:fld>
            <a:endParaRPr lang="en-US" altLang="zh-CN" sz="1200" dirty="0">
              <a:solidFill>
                <a:prstClr val="black"/>
              </a:solidFill>
              <a:latin typeface="Times New Roman" pitchFamily="18" charset="0"/>
              <a:ea typeface="宋体"/>
              <a:cs typeface="Times New Roman" pitchFamily="18"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A1B4E0-63B2-4CA0-BCB5-3ACBACAAF82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83AB094-4004-41D8-8851-698116EBD0F8}"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A9B31C-4AC7-487D-A78C-59C0FDCBEAC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2A78BFB-3732-4908-8C92-604868DB094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63AB329-3257-4277-929D-374F19968B2A}" type="datetimeFigureOut">
              <a:rPr lang="zh-CN" altLang="en-US"/>
              <a:pPr>
                <a:defRPr/>
              </a:pPr>
              <a:t>2018/10/30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1621954-0C41-48D8-8544-9879ACF9C776}"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A43739-9CE2-44F3-8FA3-55CD1B0CFA2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5F38913-20C8-40FD-A6AB-39945B10EA2B}"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AEF8F36-7BC1-4864-B555-077ADFECFA8B}"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351A37F4-4ECF-4846-819E-1A7104BFA14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FC9DDDE-736F-4C0F-B6C9-D85B891B309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CF8DD93-8AF7-4D3D-B37E-C9DD4E03E30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F1CE74-C3E5-43AD-B7E6-2CEAE3843B7F}"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3EF6E87-9779-488F-807F-909B1F717855}"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2ECDE9-3A4D-4F2E-BE8F-D59DC30B10C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DC8A5E1-4EE1-4CC6-8873-61B6072BB38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080E32-585B-4E59-8A80-B9026251FD0D}"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445AA6C-D451-4183-9CF4-559A3ECAB4BE}"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E7636E-AC1E-487B-A045-7C9D65E24C88}"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1570520-E306-4F24-8C17-879EB301CB77}"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49D26EC-D269-498F-AA72-BB22F6274550}"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89ABCD4-CF1F-43EA-B1AE-A7B8F4FD1AE8}"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7" descr="PP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p:cNvSpPr>
            <a:spLocks noChangeArrowheads="1"/>
          </p:cNvSpPr>
          <p:nvPr/>
        </p:nvSpPr>
        <p:spPr bwMode="auto">
          <a:xfrm>
            <a:off x="685800" y="2895600"/>
            <a:ext cx="8229600" cy="1143000"/>
          </a:xfrm>
          <a:prstGeom prst="rect">
            <a:avLst/>
          </a:prstGeom>
          <a:noFill/>
          <a:ln>
            <a:noFill/>
          </a:ln>
          <a:effectLst/>
          <a:extLst/>
        </p:spPr>
        <p:txBody>
          <a:bodyPr anchor="ctr"/>
          <a:lstStyle>
            <a:lvl1pPr>
              <a:defRPr sz="3600" b="1">
                <a:solidFill>
                  <a:schemeClr val="accent2"/>
                </a:solidFill>
                <a:latin typeface="Arial" charset="0"/>
                <a:ea typeface="宋体" pitchFamily="2" charset="-122"/>
              </a:defRPr>
            </a:lvl1pPr>
            <a:lvl2pPr>
              <a:defRPr sz="3600" b="1">
                <a:solidFill>
                  <a:schemeClr val="accent2"/>
                </a:solidFill>
                <a:latin typeface="Arial" charset="0"/>
                <a:ea typeface="宋体" pitchFamily="2" charset="-122"/>
              </a:defRPr>
            </a:lvl2pPr>
            <a:lvl3pPr>
              <a:defRPr sz="3600" b="1">
                <a:solidFill>
                  <a:schemeClr val="accent2"/>
                </a:solidFill>
                <a:latin typeface="Arial" charset="0"/>
                <a:ea typeface="宋体" pitchFamily="2" charset="-122"/>
              </a:defRPr>
            </a:lvl3pPr>
            <a:lvl4pPr>
              <a:defRPr sz="3600" b="1">
                <a:solidFill>
                  <a:schemeClr val="accent2"/>
                </a:solidFill>
                <a:latin typeface="Arial" charset="0"/>
                <a:ea typeface="宋体" pitchFamily="2" charset="-122"/>
              </a:defRPr>
            </a:lvl4pPr>
            <a:lvl5pPr>
              <a:defRPr sz="3600" b="1">
                <a:solidFill>
                  <a:schemeClr val="accent2"/>
                </a:solidFill>
                <a:latin typeface="Arial" charset="0"/>
                <a:ea typeface="宋体" pitchFamily="2" charset="-122"/>
              </a:defRPr>
            </a:lvl5pPr>
            <a:lvl6pPr marL="457200" fontAlgn="base">
              <a:spcBef>
                <a:spcPct val="0"/>
              </a:spcBef>
              <a:spcAft>
                <a:spcPct val="0"/>
              </a:spcAft>
              <a:defRPr sz="3600" b="1">
                <a:solidFill>
                  <a:schemeClr val="accent2"/>
                </a:solidFill>
                <a:latin typeface="Arial" charset="0"/>
                <a:ea typeface="宋体" pitchFamily="2" charset="-122"/>
              </a:defRPr>
            </a:lvl6pPr>
            <a:lvl7pPr marL="914400" fontAlgn="base">
              <a:spcBef>
                <a:spcPct val="0"/>
              </a:spcBef>
              <a:spcAft>
                <a:spcPct val="0"/>
              </a:spcAft>
              <a:defRPr sz="3600" b="1">
                <a:solidFill>
                  <a:schemeClr val="accent2"/>
                </a:solidFill>
                <a:latin typeface="Arial" charset="0"/>
                <a:ea typeface="宋体" pitchFamily="2" charset="-122"/>
              </a:defRPr>
            </a:lvl7pPr>
            <a:lvl8pPr marL="1371600" fontAlgn="base">
              <a:spcBef>
                <a:spcPct val="0"/>
              </a:spcBef>
              <a:spcAft>
                <a:spcPct val="0"/>
              </a:spcAft>
              <a:defRPr sz="3600" b="1">
                <a:solidFill>
                  <a:schemeClr val="accent2"/>
                </a:solidFill>
                <a:latin typeface="Arial" charset="0"/>
                <a:ea typeface="宋体" pitchFamily="2" charset="-122"/>
              </a:defRPr>
            </a:lvl8pPr>
            <a:lvl9pPr marL="1828800" fontAlgn="base">
              <a:spcBef>
                <a:spcPct val="0"/>
              </a:spcBef>
              <a:spcAft>
                <a:spcPct val="0"/>
              </a:spcAft>
              <a:defRPr sz="3600" b="1">
                <a:solidFill>
                  <a:schemeClr val="accent2"/>
                </a:solidFill>
                <a:latin typeface="Arial" charset="0"/>
                <a:ea typeface="宋体" pitchFamily="2" charset="-122"/>
              </a:defRPr>
            </a:lvl9pPr>
          </a:lstStyle>
          <a:p>
            <a:pPr>
              <a:defRPr/>
            </a:pPr>
            <a:endParaRPr lang="zh-CN" altLang="zh-CN">
              <a:solidFill>
                <a:srgbClr val="333399"/>
              </a:solidFill>
            </a:endParaRPr>
          </a:p>
        </p:txBody>
      </p:sp>
    </p:spTree>
    <p:extLst>
      <p:ext uri="{BB962C8B-B14F-4D97-AF65-F5344CB8AC3E}">
        <p14:creationId xmlns:p14="http://schemas.microsoft.com/office/powerpoint/2010/main" val="3638974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9665ADB-D7A1-4AAE-A2FD-B168FF3A369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6717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53C00FF-DFB9-47D6-BB5D-E601696FFE52}" type="datetimeFigureOut">
              <a:rPr lang="zh-CN" altLang="en-US"/>
              <a:pPr>
                <a:defRPr/>
              </a:pPr>
              <a:t>2018/10/30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A320A1-D218-4930-AD11-67E4B19C02BF}"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5B1226D-9B79-49E5-8D93-E7884C1F963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9596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48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244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1590665-CC0A-4FB8-8553-E2FDC68AD1A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17741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53EE4BC-5750-4846-909D-EA7EC5FC6D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25310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C8961668-8C7F-4597-8B1E-223ECF5F773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55658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6F737F5F-D8FE-4354-B415-ABFAF90DA23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938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202B7C5-D560-49E3-8DE9-3A183CE72B1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01756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41DE394-3893-46BD-BD97-2F8444FC861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57747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0CE2261-823E-48E6-B385-A5DF42B0AF7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38578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1066800"/>
            <a:ext cx="2171700" cy="5181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4800" y="1066800"/>
            <a:ext cx="6362700" cy="5181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D9AC025-20ED-4740-9683-88CF6B0A8C9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40753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95400" y="1066800"/>
            <a:ext cx="7467600" cy="533400"/>
          </a:xfrm>
        </p:spPr>
        <p:txBody>
          <a:bodyPr/>
          <a:lstStyle/>
          <a:p>
            <a:r>
              <a:rPr lang="zh-CN" altLang="en-US"/>
              <a:t>单击此处编辑母版标题样式</a:t>
            </a:r>
          </a:p>
        </p:txBody>
      </p:sp>
      <p:sp>
        <p:nvSpPr>
          <p:cNvPr id="3" name="表格占位符 2"/>
          <p:cNvSpPr>
            <a:spLocks noGrp="1"/>
          </p:cNvSpPr>
          <p:nvPr>
            <p:ph type="tbl" idx="1"/>
          </p:nvPr>
        </p:nvSpPr>
        <p:spPr>
          <a:xfrm>
            <a:off x="304800" y="1752600"/>
            <a:ext cx="8686800" cy="4495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163006-37FB-4F24-9232-33BBF494FBA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1478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385C9A7-F706-462A-9725-A962C4F14081}" type="datetimeFigureOut">
              <a:rPr lang="zh-CN" altLang="en-US"/>
              <a:pPr>
                <a:defRPr/>
              </a:pPr>
              <a:t>2018/10/30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B84A37B-6BF0-4D14-93F2-185FA8015B82}" type="slidenum">
              <a:rPr lang="zh-CN" altLang="en-US"/>
              <a:pPr>
                <a:defRPr/>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1066800"/>
            <a:ext cx="7467600" cy="533400"/>
          </a:xfrm>
        </p:spPr>
        <p:txBody>
          <a:bodyPr/>
          <a:lstStyle/>
          <a:p>
            <a:r>
              <a:rPr lang="zh-CN" altLang="en-US"/>
              <a:t>单击此处编辑母版标题样式</a:t>
            </a:r>
          </a:p>
        </p:txBody>
      </p:sp>
      <p:sp>
        <p:nvSpPr>
          <p:cNvPr id="3" name="文本占位符 2"/>
          <p:cNvSpPr>
            <a:spLocks noGrp="1"/>
          </p:cNvSpPr>
          <p:nvPr>
            <p:ph type="body" sz="half" idx="1"/>
          </p:nvPr>
        </p:nvSpPr>
        <p:spPr>
          <a:xfrm>
            <a:off x="304800" y="1752600"/>
            <a:ext cx="42672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24400" y="1752600"/>
            <a:ext cx="42672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ECCC23-A893-4FFE-B7D2-AC9A69F1378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55492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7BCE14C-4787-4544-B987-91AD00BB28E0}" type="datetime1">
              <a:rPr lang="zh-CN" altLang="en-US">
                <a:solidFill>
                  <a:srgbClr val="000000"/>
                </a:solidFill>
              </a:rPr>
              <a:pPr>
                <a:defRPr/>
              </a:pPr>
              <a:t>2018/10/30</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zh-CN" altLang="zh-CN">
              <a:solidFill>
                <a:srgbClr val="000000"/>
              </a:solidFill>
              <a:ea typeface="宋体"/>
            </a:endParaRPr>
          </a:p>
        </p:txBody>
      </p:sp>
      <p:sp>
        <p:nvSpPr>
          <p:cNvPr id="6" name="灯片编号占位符 5"/>
          <p:cNvSpPr>
            <a:spLocks noGrp="1"/>
          </p:cNvSpPr>
          <p:nvPr>
            <p:ph type="sldNum" sz="quarter" idx="12"/>
          </p:nvPr>
        </p:nvSpPr>
        <p:spPr/>
        <p:txBody>
          <a:bodyPr/>
          <a:lstStyle>
            <a:lvl1pPr>
              <a:defRPr/>
            </a:lvl1pPr>
          </a:lstStyle>
          <a:p>
            <a:pPr>
              <a:defRPr/>
            </a:pPr>
            <a:fld id="{017CAFB6-E571-4D4E-A60E-5C66F3BA94E2}" type="slidenum">
              <a:rPr lang="zh-CN" altLang="en-US">
                <a:solidFill>
                  <a:srgbClr val="000000"/>
                </a:solidFill>
              </a:rPr>
              <a:pPr>
                <a:defRPr/>
              </a:pPr>
              <a:t>‹#›</a:t>
            </a:fld>
            <a:endParaRPr lang="zh-CN" altLang="en-US" sz="1800">
              <a:solidFill>
                <a:srgbClr val="000000"/>
              </a:solidFill>
              <a:latin typeface="Arial" pitchFamily="34" charset="0"/>
            </a:endParaRPr>
          </a:p>
        </p:txBody>
      </p:sp>
    </p:spTree>
    <p:extLst>
      <p:ext uri="{BB962C8B-B14F-4D97-AF65-F5344CB8AC3E}">
        <p14:creationId xmlns:p14="http://schemas.microsoft.com/office/powerpoint/2010/main" val="3513250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60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E72036-E7DC-4816-8FB8-3373BFECCDE7}"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082997-BCE4-4A07-8010-05E0C5A5ADE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4636E1-D305-4B14-8DB2-005D4F62C876}" type="datetimeFigureOut">
              <a:rPr lang="zh-CN" altLang="en-US"/>
              <a:pPr>
                <a:defRPr/>
              </a:pPr>
              <a:t>2018/10/30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A500315-929D-4EE7-90F5-ED456C8A879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6.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4.jpeg"/><Relationship Id="rId2" Type="http://schemas.openxmlformats.org/officeDocument/2006/relationships/slideLayout" Target="../slideLayouts/slideLayout59.xml"/><Relationship Id="rId16"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D5C03D7-2485-4F09-ADC3-9E9A6065340C}" type="datetimeFigureOut">
              <a:rPr lang="zh-CN" altLang="en-US"/>
              <a:pPr>
                <a:defRPr/>
              </a:pPr>
              <a:t>2018/10/30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4937926-433D-488B-A0B9-572084A3354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400" b="0">
                <a:solidFill>
                  <a:schemeClr val="tx1"/>
                </a:solidFill>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b="0">
                <a:solidFill>
                  <a:schemeClr val="tx1"/>
                </a:solidFill>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8459788" y="6237288"/>
            <a:ext cx="51435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800">
                <a:solidFill>
                  <a:srgbClr val="006600"/>
                </a:solidFill>
                <a:ea typeface="+mn-ea"/>
              </a:defRPr>
            </a:lvl1pPr>
          </a:lstStyle>
          <a:p>
            <a:pPr>
              <a:defRPr/>
            </a:pPr>
            <a:fld id="{ED3ACCCE-0641-4794-A9AE-FC711DABFB7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432FE95-63E8-429D-BF57-FC51FCAE9045}" type="datetimeFigureOut">
              <a:rPr lang="zh-CN" altLang="en-US"/>
              <a:pPr>
                <a:defRPr/>
              </a:pPr>
              <a:t>2018/10/30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7A75AAF-3B5F-4D36-BD0F-D3CB071EE1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宋体" charset="-122"/>
        </a:defRPr>
      </a:lvl2pPr>
      <a:lvl3pPr algn="ctr" rtl="0" eaLnBrk="1" fontAlgn="base" hangingPunct="1">
        <a:spcBef>
          <a:spcPct val="0"/>
        </a:spcBef>
        <a:spcAft>
          <a:spcPct val="0"/>
        </a:spcAft>
        <a:defRPr sz="4400">
          <a:solidFill>
            <a:schemeClr val="tx1"/>
          </a:solidFill>
          <a:latin typeface="Times New Roman" pitchFamily="18" charset="0"/>
          <a:ea typeface="宋体" charset="-122"/>
        </a:defRPr>
      </a:lvl3pPr>
      <a:lvl4pPr algn="ctr" rtl="0" eaLnBrk="1" fontAlgn="base" hangingPunct="1">
        <a:spcBef>
          <a:spcPct val="0"/>
        </a:spcBef>
        <a:spcAft>
          <a:spcPct val="0"/>
        </a:spcAft>
        <a:defRPr sz="4400">
          <a:solidFill>
            <a:schemeClr val="tx1"/>
          </a:solidFill>
          <a:latin typeface="Times New Roman" pitchFamily="18" charset="0"/>
          <a:ea typeface="宋体" charset="-122"/>
        </a:defRPr>
      </a:lvl4pPr>
      <a:lvl5pPr algn="ctr" rtl="0" eaLnBrk="1" fontAlgn="base" hangingPunct="1">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1"/>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1"/>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1"/>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D5C03D7-2485-4F09-ADC3-9E9A6065340C}"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4937926-433D-488B-A0B9-572084A3354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432FE95-63E8-429D-BF57-FC51FCAE9045}" type="datetimeFigureOut">
              <a:rPr lang="zh-CN" altLang="en-US">
                <a:solidFill>
                  <a:prstClr val="black">
                    <a:tint val="75000"/>
                  </a:prstClr>
                </a:solidFill>
              </a:rPr>
              <a:pPr>
                <a:defRPr/>
              </a:pPr>
              <a:t>2018/10/30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7A75AAF-3B5F-4D36-BD0F-D3CB071EE1B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宋体" charset="-122"/>
        </a:defRPr>
      </a:lvl2pPr>
      <a:lvl3pPr algn="ctr" rtl="0" eaLnBrk="1" fontAlgn="base" hangingPunct="1">
        <a:spcBef>
          <a:spcPct val="0"/>
        </a:spcBef>
        <a:spcAft>
          <a:spcPct val="0"/>
        </a:spcAft>
        <a:defRPr sz="4400">
          <a:solidFill>
            <a:schemeClr val="tx1"/>
          </a:solidFill>
          <a:latin typeface="Times New Roman" pitchFamily="18" charset="0"/>
          <a:ea typeface="宋体" charset="-122"/>
        </a:defRPr>
      </a:lvl3pPr>
      <a:lvl4pPr algn="ctr" rtl="0" eaLnBrk="1" fontAlgn="base" hangingPunct="1">
        <a:spcBef>
          <a:spcPct val="0"/>
        </a:spcBef>
        <a:spcAft>
          <a:spcPct val="0"/>
        </a:spcAft>
        <a:defRPr sz="4400">
          <a:solidFill>
            <a:schemeClr val="tx1"/>
          </a:solidFill>
          <a:latin typeface="Times New Roman" pitchFamily="18" charset="0"/>
          <a:ea typeface="宋体" charset="-122"/>
        </a:defRPr>
      </a:lvl4pPr>
      <a:lvl5pPr algn="ctr" rtl="0" eaLnBrk="1" fontAlgn="base" hangingPunct="1">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1"/>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1"/>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1"/>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7" descr="PPT-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95400" y="1066800"/>
            <a:ext cx="746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3"/>
          <p:cNvSpPr>
            <a:spLocks noGrp="1" noChangeArrowheads="1"/>
          </p:cNvSpPr>
          <p:nvPr>
            <p:ph type="body" idx="1"/>
          </p:nvPr>
        </p:nvSpPr>
        <p:spPr bwMode="auto">
          <a:xfrm>
            <a:off x="304800" y="17526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705600" y="62484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2000">
                <a:latin typeface="Arial" charset="0"/>
                <a:ea typeface="宋体" pitchFamily="2" charset="-122"/>
              </a:defRPr>
            </a:lvl1pPr>
          </a:lstStyle>
          <a:p>
            <a:pPr>
              <a:defRPr/>
            </a:pPr>
            <a:fld id="{BF11A0D3-5E1A-4BB5-887E-03B5485AB41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232136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Arial" charset="0"/>
          <a:ea typeface="宋体" pitchFamily="2" charset="-122"/>
        </a:defRPr>
      </a:lvl2pPr>
      <a:lvl3pPr algn="l" rtl="0" eaLnBrk="0" fontAlgn="base" hangingPunct="0">
        <a:spcBef>
          <a:spcPct val="0"/>
        </a:spcBef>
        <a:spcAft>
          <a:spcPct val="0"/>
        </a:spcAft>
        <a:defRPr sz="3600" b="1">
          <a:solidFill>
            <a:schemeClr val="accent2"/>
          </a:solidFill>
          <a:latin typeface="Arial" charset="0"/>
          <a:ea typeface="宋体" pitchFamily="2" charset="-122"/>
        </a:defRPr>
      </a:lvl3pPr>
      <a:lvl4pPr algn="l" rtl="0" eaLnBrk="0" fontAlgn="base" hangingPunct="0">
        <a:spcBef>
          <a:spcPct val="0"/>
        </a:spcBef>
        <a:spcAft>
          <a:spcPct val="0"/>
        </a:spcAft>
        <a:defRPr sz="3600" b="1">
          <a:solidFill>
            <a:schemeClr val="accent2"/>
          </a:solidFill>
          <a:latin typeface="Arial" charset="0"/>
          <a:ea typeface="宋体" pitchFamily="2" charset="-122"/>
        </a:defRPr>
      </a:lvl4pPr>
      <a:lvl5pPr algn="l" rtl="0" eaLnBrk="0" fontAlgn="base" hangingPunct="0">
        <a:spcBef>
          <a:spcPct val="0"/>
        </a:spcBef>
        <a:spcAft>
          <a:spcPct val="0"/>
        </a:spcAft>
        <a:defRPr sz="3600" b="1">
          <a:solidFill>
            <a:schemeClr val="accent2"/>
          </a:solidFill>
          <a:latin typeface="Arial" charset="0"/>
          <a:ea typeface="宋体" pitchFamily="2" charset="-122"/>
        </a:defRPr>
      </a:lvl5pPr>
      <a:lvl6pPr marL="457200" algn="l" rtl="0" fontAlgn="base">
        <a:spcBef>
          <a:spcPct val="0"/>
        </a:spcBef>
        <a:spcAft>
          <a:spcPct val="0"/>
        </a:spcAft>
        <a:defRPr sz="3600" b="1">
          <a:solidFill>
            <a:schemeClr val="accent2"/>
          </a:solidFill>
          <a:latin typeface="Arial" charset="0"/>
          <a:ea typeface="宋体" pitchFamily="2" charset="-122"/>
        </a:defRPr>
      </a:lvl6pPr>
      <a:lvl7pPr marL="914400" algn="l" rtl="0" fontAlgn="base">
        <a:spcBef>
          <a:spcPct val="0"/>
        </a:spcBef>
        <a:spcAft>
          <a:spcPct val="0"/>
        </a:spcAft>
        <a:defRPr sz="3600" b="1">
          <a:solidFill>
            <a:schemeClr val="accent2"/>
          </a:solidFill>
          <a:latin typeface="Arial" charset="0"/>
          <a:ea typeface="宋体" pitchFamily="2" charset="-122"/>
        </a:defRPr>
      </a:lvl7pPr>
      <a:lvl8pPr marL="1371600" algn="l" rtl="0" fontAlgn="base">
        <a:spcBef>
          <a:spcPct val="0"/>
        </a:spcBef>
        <a:spcAft>
          <a:spcPct val="0"/>
        </a:spcAft>
        <a:defRPr sz="3600" b="1">
          <a:solidFill>
            <a:schemeClr val="accent2"/>
          </a:solidFill>
          <a:latin typeface="Arial" charset="0"/>
          <a:ea typeface="宋体" pitchFamily="2" charset="-122"/>
        </a:defRPr>
      </a:lvl8pPr>
      <a:lvl9pPr marL="1828800" algn="l" rtl="0" fontAlgn="base">
        <a:spcBef>
          <a:spcPct val="0"/>
        </a:spcBef>
        <a:spcAft>
          <a:spcPct val="0"/>
        </a:spcAft>
        <a:defRPr sz="3600" b="1">
          <a:solidFill>
            <a:schemeClr val="accent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ea typeface="+mn-ea"/>
        </a:defRPr>
      </a:lvl2pPr>
      <a:lvl3pPr marL="1143000" indent="-228600" algn="l" rtl="0" eaLnBrk="0" fontAlgn="base" hangingPunct="0">
        <a:spcBef>
          <a:spcPct val="20000"/>
        </a:spcBef>
        <a:spcAft>
          <a:spcPct val="0"/>
        </a:spcAft>
        <a:buChar char="•"/>
        <a:defRPr sz="2400" b="1">
          <a:solidFill>
            <a:schemeClr val="accent2"/>
          </a:solidFill>
          <a:latin typeface="+mn-lt"/>
          <a:ea typeface="+mn-ea"/>
        </a:defRPr>
      </a:lvl3pPr>
      <a:lvl4pPr marL="1600200" indent="-228600" algn="l" rtl="0" eaLnBrk="0" fontAlgn="base" hangingPunct="0">
        <a:spcBef>
          <a:spcPct val="20000"/>
        </a:spcBef>
        <a:spcAft>
          <a:spcPct val="0"/>
        </a:spcAft>
        <a:buChar char="–"/>
        <a:defRPr sz="2000" b="1">
          <a:solidFill>
            <a:schemeClr val="accent2"/>
          </a:solidFill>
          <a:latin typeface="+mn-lt"/>
          <a:ea typeface="+mn-ea"/>
        </a:defRPr>
      </a:lvl4pPr>
      <a:lvl5pPr marL="2057400" indent="-228600" algn="l" rtl="0" eaLnBrk="0" fontAlgn="base" hangingPunct="0">
        <a:spcBef>
          <a:spcPct val="20000"/>
        </a:spcBef>
        <a:spcAft>
          <a:spcPct val="0"/>
        </a:spcAft>
        <a:buChar char="»"/>
        <a:defRPr sz="2000" b="1">
          <a:solidFill>
            <a:schemeClr val="accent2"/>
          </a:solidFill>
          <a:latin typeface="+mn-lt"/>
          <a:ea typeface="+mn-ea"/>
        </a:defRPr>
      </a:lvl5pPr>
      <a:lvl6pPr marL="2514600" indent="-228600" algn="l" rtl="0" fontAlgn="base">
        <a:spcBef>
          <a:spcPct val="20000"/>
        </a:spcBef>
        <a:spcAft>
          <a:spcPct val="0"/>
        </a:spcAft>
        <a:buChar char="»"/>
        <a:defRPr sz="2000" b="1">
          <a:solidFill>
            <a:schemeClr val="accent2"/>
          </a:solidFill>
          <a:latin typeface="+mn-lt"/>
          <a:ea typeface="+mn-ea"/>
        </a:defRPr>
      </a:lvl6pPr>
      <a:lvl7pPr marL="2971800" indent="-228600" algn="l" rtl="0" fontAlgn="base">
        <a:spcBef>
          <a:spcPct val="20000"/>
        </a:spcBef>
        <a:spcAft>
          <a:spcPct val="0"/>
        </a:spcAft>
        <a:buChar char="»"/>
        <a:defRPr sz="2000" b="1">
          <a:solidFill>
            <a:schemeClr val="accent2"/>
          </a:solidFill>
          <a:latin typeface="+mn-lt"/>
          <a:ea typeface="+mn-ea"/>
        </a:defRPr>
      </a:lvl7pPr>
      <a:lvl8pPr marL="3429000" indent="-228600" algn="l" rtl="0" fontAlgn="base">
        <a:spcBef>
          <a:spcPct val="20000"/>
        </a:spcBef>
        <a:spcAft>
          <a:spcPct val="0"/>
        </a:spcAft>
        <a:buChar char="»"/>
        <a:defRPr sz="2000" b="1">
          <a:solidFill>
            <a:schemeClr val="accent2"/>
          </a:solidFill>
          <a:latin typeface="+mn-lt"/>
          <a:ea typeface="+mn-ea"/>
        </a:defRPr>
      </a:lvl8pPr>
      <a:lvl9pPr marL="3886200" indent="-228600" algn="l" rtl="0" fontAlgn="base">
        <a:spcBef>
          <a:spcPct val="20000"/>
        </a:spcBef>
        <a:spcAft>
          <a:spcPct val="0"/>
        </a:spcAft>
        <a:buChar char="»"/>
        <a:defRPr sz="2000" b="1">
          <a:solidFill>
            <a:schemeClr val="accent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0" y="620713"/>
            <a:ext cx="9144000" cy="584775"/>
          </a:xfrm>
          <a:prstGeom prst="rect">
            <a:avLst/>
          </a:prstGeom>
          <a:noFill/>
          <a:ln w="9525">
            <a:noFill/>
            <a:miter lim="800000"/>
            <a:headEnd/>
            <a:tailEnd/>
          </a:ln>
        </p:spPr>
        <p:txBody>
          <a:bodyPr>
            <a:spAutoFit/>
          </a:bodyPr>
          <a:lstStyle/>
          <a:p>
            <a:pPr algn="ctr" fontAlgn="base"/>
            <a:r>
              <a:rPr lang="zh-CN" altLang="en-US" sz="3200" dirty="0">
                <a:solidFill>
                  <a:srgbClr val="FF0000"/>
                </a:solidFill>
                <a:latin typeface="黑体" pitchFamily="49" charset="-122"/>
                <a:ea typeface="黑体" pitchFamily="49" charset="-122"/>
              </a:rPr>
              <a:t>有机硅对中国社会经济的影响和作用</a:t>
            </a:r>
          </a:p>
        </p:txBody>
      </p:sp>
      <p:sp>
        <p:nvSpPr>
          <p:cNvPr id="5" name="TextBox 4"/>
          <p:cNvSpPr txBox="1"/>
          <p:nvPr/>
        </p:nvSpPr>
        <p:spPr>
          <a:xfrm>
            <a:off x="5357818" y="5286388"/>
            <a:ext cx="3000396" cy="523220"/>
          </a:xfrm>
          <a:prstGeom prst="rect">
            <a:avLst/>
          </a:prstGeom>
          <a:noFill/>
        </p:spPr>
        <p:txBody>
          <a:bodyPr wrap="square" rtlCol="0">
            <a:spAutoFit/>
          </a:bodyPr>
          <a:lstStyle/>
          <a:p>
            <a:pPr algn="ctr"/>
            <a:r>
              <a:rPr lang="zh-CN" altLang="en-US" sz="2800" dirty="0">
                <a:solidFill>
                  <a:srgbClr val="003300"/>
                </a:solidFill>
                <a:latin typeface="华文新魏" pitchFamily="2" charset="-122"/>
                <a:ea typeface="华文新魏" pitchFamily="2" charset="-122"/>
              </a:rPr>
              <a:t>杨晓勇</a:t>
            </a:r>
          </a:p>
        </p:txBody>
      </p:sp>
    </p:spTree>
  </p:cSld>
  <p:clrMapOvr>
    <a:masterClrMapping/>
  </p:clrMapOvr>
  <p:transition advTm="2229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596" y="1643050"/>
            <a:ext cx="3786214" cy="4071966"/>
          </a:xfrm>
          <a:prstGeom prst="rect">
            <a:avLst/>
          </a:prstGeom>
        </p:spPr>
        <p:txBody>
          <a:bodyPr/>
          <a:lstStyle/>
          <a:p>
            <a:pPr marL="360000" lvl="0" indent="-342900" algn="just" eaLnBrk="0" fontAlgn="base" hangingPunct="0">
              <a:lnSpc>
                <a:spcPts val="3000"/>
              </a:lnSpc>
              <a:spcBef>
                <a:spcPts val="600"/>
              </a:spcBef>
              <a:spcAft>
                <a:spcPts val="0"/>
              </a:spcAft>
              <a:buClr>
                <a:srgbClr val="006600"/>
              </a:buClr>
              <a:buFont typeface="Wingdings" pitchFamily="2" charset="2"/>
              <a:buChar char="Ø"/>
              <a:defRPr/>
            </a:pPr>
            <a:r>
              <a:rPr kumimoji="0" lang="en-US" altLang="zh-CN"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2000</a:t>
            </a:r>
            <a:r>
              <a:rPr kumimoji="0" lang="zh-CN" altLang="en-US"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年</a:t>
            </a:r>
            <a:r>
              <a:rPr kumimoji="0" lang="en-US" altLang="zh-CN"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-2015</a:t>
            </a:r>
            <a:r>
              <a:rPr kumimoji="0" lang="zh-CN" altLang="en-US"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年，全球硅氧烷产能、</a:t>
            </a:r>
            <a:r>
              <a:rPr lang="zh-CN" altLang="en-US" sz="2000" b="1" kern="0" dirty="0">
                <a:latin typeface="Times New Roman" pitchFamily="18" charset="0"/>
                <a:ea typeface="宋体" pitchFamily="2" charset="-122"/>
              </a:rPr>
              <a:t>产量和消费量都约增长了</a:t>
            </a:r>
            <a:r>
              <a:rPr lang="en-US" altLang="zh-CN" sz="2000" b="1" kern="0" dirty="0">
                <a:latin typeface="Times New Roman" pitchFamily="18" charset="0"/>
                <a:ea typeface="宋体" pitchFamily="2" charset="-122"/>
              </a:rPr>
              <a:t>2</a:t>
            </a:r>
            <a:r>
              <a:rPr lang="zh-CN" altLang="en-US" sz="2000" b="1" kern="0" dirty="0">
                <a:latin typeface="Times New Roman" pitchFamily="18" charset="0"/>
                <a:ea typeface="宋体" pitchFamily="2" charset="-122"/>
              </a:rPr>
              <a:t>倍，中国分别增长了</a:t>
            </a:r>
            <a:r>
              <a:rPr lang="en-US" altLang="zh-CN" sz="2000" b="1" kern="0" dirty="0">
                <a:latin typeface="Times New Roman" pitchFamily="18" charset="0"/>
                <a:ea typeface="宋体" pitchFamily="2" charset="-122"/>
              </a:rPr>
              <a:t>48</a:t>
            </a:r>
            <a:r>
              <a:rPr lang="zh-CN" altLang="en-US" sz="2000" b="1" kern="0" dirty="0">
                <a:latin typeface="Times New Roman" pitchFamily="18" charset="0"/>
                <a:ea typeface="宋体" pitchFamily="2" charset="-122"/>
              </a:rPr>
              <a:t>倍、</a:t>
            </a:r>
            <a:r>
              <a:rPr kumimoji="0" lang="en-US" altLang="zh-CN"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46</a:t>
            </a:r>
            <a:r>
              <a:rPr kumimoji="0" lang="zh-CN" altLang="en-US"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倍和</a:t>
            </a:r>
            <a:r>
              <a:rPr kumimoji="0" lang="en-US" altLang="zh-CN"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13</a:t>
            </a:r>
            <a:r>
              <a:rPr kumimoji="0" lang="zh-CN" altLang="en-US" sz="2000" b="1" i="0" u="none" strike="noStrike" kern="0" cap="none" spc="0" normalizeH="0" baseline="0" noProof="0" dirty="0">
                <a:ln>
                  <a:noFill/>
                </a:ln>
                <a:solidFill>
                  <a:schemeClr val="tx1"/>
                </a:solidFill>
                <a:effectLst/>
                <a:uLnTx/>
                <a:uFillTx/>
                <a:latin typeface="Times New Roman" pitchFamily="18" charset="0"/>
                <a:ea typeface="宋体" pitchFamily="2" charset="-122"/>
                <a:cs typeface="+mn-cs"/>
              </a:rPr>
              <a:t>倍。</a:t>
            </a:r>
            <a:endParaRPr lang="en-US" altLang="zh-CN" sz="2000" kern="0" dirty="0">
              <a:solidFill>
                <a:schemeClr val="tx1"/>
              </a:solidFill>
              <a:latin typeface="Times New Roman" pitchFamily="18" charset="0"/>
              <a:ea typeface="宋体" pitchFamily="2" charset="-122"/>
            </a:endParaRPr>
          </a:p>
          <a:p>
            <a:pPr marL="360000" indent="-342900" algn="just" eaLnBrk="0" hangingPunct="0">
              <a:lnSpc>
                <a:spcPts val="3000"/>
              </a:lnSpc>
              <a:spcBef>
                <a:spcPts val="600"/>
              </a:spcBef>
              <a:spcAft>
                <a:spcPts val="0"/>
              </a:spcAft>
              <a:buClr>
                <a:srgbClr val="006600"/>
              </a:buClr>
              <a:buFont typeface="Wingdings" pitchFamily="2" charset="2"/>
              <a:buChar char="Ø"/>
              <a:defRPr/>
            </a:pPr>
            <a:r>
              <a:rPr lang="en-US" altLang="zh-CN" sz="2000" b="1" kern="0" dirty="0">
                <a:latin typeface="Times New Roman" pitchFamily="18" charset="0"/>
                <a:ea typeface="宋体" pitchFamily="2" charset="-122"/>
              </a:rPr>
              <a:t>2016</a:t>
            </a:r>
            <a:r>
              <a:rPr lang="zh-CN" altLang="en-US" sz="2000" b="1" kern="0" dirty="0">
                <a:latin typeface="Times New Roman" pitchFamily="18" charset="0"/>
                <a:ea typeface="宋体" pitchFamily="2" charset="-122"/>
              </a:rPr>
              <a:t>年中国硅氧烷产能约占全球总产能的</a:t>
            </a:r>
            <a:r>
              <a:rPr lang="en-US" altLang="zh-CN" sz="2000" b="1" kern="0" dirty="0">
                <a:latin typeface="Times New Roman" pitchFamily="18" charset="0"/>
                <a:ea typeface="宋体" pitchFamily="2" charset="-122"/>
              </a:rPr>
              <a:t>55%</a:t>
            </a:r>
            <a:r>
              <a:rPr lang="zh-CN" altLang="en-US" sz="2000" b="1" kern="0" dirty="0">
                <a:latin typeface="Times New Roman" pitchFamily="18" charset="0"/>
                <a:ea typeface="宋体" pitchFamily="2" charset="-122"/>
              </a:rPr>
              <a:t>，产量和消费量约占</a:t>
            </a:r>
            <a:r>
              <a:rPr lang="en-US" altLang="zh-CN" sz="2000" b="1" kern="0" dirty="0">
                <a:latin typeface="Times New Roman" pitchFamily="18" charset="0"/>
                <a:ea typeface="宋体" pitchFamily="2" charset="-122"/>
              </a:rPr>
              <a:t>45%</a:t>
            </a:r>
            <a:r>
              <a:rPr lang="zh-CN" altLang="en-US" sz="2000" b="1" kern="0" dirty="0">
                <a:latin typeface="Times New Roman" pitchFamily="18" charset="0"/>
                <a:ea typeface="宋体" pitchFamily="2" charset="-122"/>
              </a:rPr>
              <a:t>。</a:t>
            </a:r>
            <a:endParaRPr lang="en-US" altLang="zh-CN" sz="2000" b="1" kern="0" dirty="0">
              <a:latin typeface="Times New Roman" pitchFamily="18" charset="0"/>
              <a:ea typeface="宋体" pitchFamily="2" charset="-122"/>
            </a:endParaRPr>
          </a:p>
          <a:p>
            <a:pPr marL="360000" indent="-342900" algn="just" eaLnBrk="0" hangingPunct="0">
              <a:lnSpc>
                <a:spcPts val="3000"/>
              </a:lnSpc>
              <a:spcBef>
                <a:spcPts val="600"/>
              </a:spcBef>
              <a:spcAft>
                <a:spcPts val="0"/>
              </a:spcAft>
              <a:buClr>
                <a:srgbClr val="006600"/>
              </a:buClr>
              <a:buFont typeface="Wingdings" pitchFamily="2" charset="2"/>
              <a:buChar char="Ø"/>
              <a:defRPr/>
            </a:pPr>
            <a:r>
              <a:rPr lang="zh-CN" altLang="en-US" sz="2000" b="1" dirty="0">
                <a:latin typeface="Times New Roman" pitchFamily="18" charset="0"/>
                <a:ea typeface="宋体" pitchFamily="2" charset="-122"/>
              </a:rPr>
              <a:t>估计全球有机硅市场规模约</a:t>
            </a:r>
            <a:r>
              <a:rPr lang="en-US" altLang="zh-CN" sz="2000" b="1" dirty="0">
                <a:latin typeface="Times New Roman" pitchFamily="18" charset="0"/>
                <a:ea typeface="宋体" pitchFamily="2" charset="-122"/>
              </a:rPr>
              <a:t>250</a:t>
            </a:r>
            <a:r>
              <a:rPr lang="zh-CN" altLang="en-US" sz="2000" b="1" dirty="0">
                <a:latin typeface="Times New Roman" pitchFamily="18" charset="0"/>
                <a:ea typeface="宋体" pitchFamily="2" charset="-122"/>
              </a:rPr>
              <a:t>亿美元，中国市场约</a:t>
            </a:r>
            <a:r>
              <a:rPr lang="en-US" altLang="zh-CN" sz="2000" b="1" dirty="0">
                <a:latin typeface="Times New Roman" pitchFamily="18" charset="0"/>
                <a:ea typeface="宋体" pitchFamily="2" charset="-122"/>
              </a:rPr>
              <a:t>600</a:t>
            </a:r>
            <a:r>
              <a:rPr lang="zh-CN" altLang="en-US" sz="2000" b="1" dirty="0">
                <a:latin typeface="Times New Roman" pitchFamily="18" charset="0"/>
                <a:ea typeface="宋体" pitchFamily="2" charset="-122"/>
              </a:rPr>
              <a:t>亿</a:t>
            </a:r>
            <a:r>
              <a:rPr lang="en-US" altLang="zh-CN" sz="2000" b="1" dirty="0">
                <a:latin typeface="Times New Roman" pitchFamily="18" charset="0"/>
                <a:ea typeface="宋体" pitchFamily="2" charset="-122"/>
              </a:rPr>
              <a:t>RMB</a:t>
            </a:r>
            <a:r>
              <a:rPr lang="zh-CN" altLang="en-US" sz="2000" b="1" dirty="0">
                <a:latin typeface="Times New Roman" pitchFamily="18" charset="0"/>
                <a:ea typeface="宋体" pitchFamily="2" charset="-122"/>
              </a:rPr>
              <a:t>。</a:t>
            </a:r>
            <a:endParaRPr lang="en-US" altLang="zh-CN" sz="2000" b="1" dirty="0">
              <a:latin typeface="Times New Roman" pitchFamily="18" charset="0"/>
              <a:ea typeface="宋体" pitchFamily="2" charset="-122"/>
            </a:endParaRPr>
          </a:p>
        </p:txBody>
      </p:sp>
      <p:sp>
        <p:nvSpPr>
          <p:cNvPr id="9"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grpSp>
        <p:nvGrpSpPr>
          <p:cNvPr id="10" name="组合 9"/>
          <p:cNvGrpSpPr/>
          <p:nvPr/>
        </p:nvGrpSpPr>
        <p:grpSpPr>
          <a:xfrm>
            <a:off x="4929190" y="1785926"/>
            <a:ext cx="3286148" cy="3742635"/>
            <a:chOff x="456296" y="1428736"/>
            <a:chExt cx="4214842" cy="3885511"/>
          </a:xfrm>
        </p:grpSpPr>
        <p:pic>
          <p:nvPicPr>
            <p:cNvPr id="11" name="图片 10" descr="图片2.png"/>
            <p:cNvPicPr>
              <a:picLocks noChangeAspect="1"/>
            </p:cNvPicPr>
            <p:nvPr/>
          </p:nvPicPr>
          <p:blipFill>
            <a:blip r:embed="rId3" cstate="print"/>
            <a:stretch>
              <a:fillRect/>
            </a:stretch>
          </p:blipFill>
          <p:spPr>
            <a:xfrm>
              <a:off x="456296" y="1428736"/>
              <a:ext cx="4214842" cy="3885511"/>
            </a:xfrm>
            <a:prstGeom prst="rect">
              <a:avLst/>
            </a:prstGeom>
          </p:spPr>
        </p:pic>
        <p:pic>
          <p:nvPicPr>
            <p:cNvPr id="12" name="Picture 2"/>
            <p:cNvPicPr>
              <a:picLocks noChangeAspect="1" noChangeArrowheads="1"/>
            </p:cNvPicPr>
            <p:nvPr/>
          </p:nvPicPr>
          <p:blipFill>
            <a:blip r:embed="rId4" cstate="print"/>
            <a:srcRect t="8333" b="16666"/>
            <a:stretch>
              <a:fillRect/>
            </a:stretch>
          </p:blipFill>
          <p:spPr bwMode="auto">
            <a:xfrm>
              <a:off x="1571604" y="2143116"/>
              <a:ext cx="714375" cy="642942"/>
            </a:xfrm>
            <a:prstGeom prst="rect">
              <a:avLst/>
            </a:prstGeom>
            <a:noFill/>
            <a:ln w="9525">
              <a:noFill/>
              <a:miter lim="800000"/>
              <a:headEnd/>
              <a:tailEnd/>
            </a:ln>
            <a:effectLst/>
          </p:spPr>
        </p:pic>
      </p:grpSp>
    </p:spTree>
  </p:cSld>
  <p:clrMapOvr>
    <a:masterClrMapping/>
  </p:clrMapOvr>
  <p:transition advTm="2689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4.png"/>
          <p:cNvPicPr>
            <a:picLocks noChangeAspect="1"/>
          </p:cNvPicPr>
          <p:nvPr/>
        </p:nvPicPr>
        <p:blipFill>
          <a:blip r:embed="rId3" cstate="print"/>
          <a:srcRect/>
          <a:stretch>
            <a:fillRect/>
          </a:stretch>
        </p:blipFill>
        <p:spPr bwMode="auto">
          <a:xfrm>
            <a:off x="2071670" y="3643314"/>
            <a:ext cx="5214974" cy="2092358"/>
          </a:xfrm>
          <a:prstGeom prst="rect">
            <a:avLst/>
          </a:prstGeom>
          <a:noFill/>
          <a:ln w="9525">
            <a:noFill/>
            <a:miter lim="800000"/>
            <a:headEnd/>
            <a:tailEnd/>
          </a:ln>
        </p:spPr>
      </p:pic>
      <p:sp>
        <p:nvSpPr>
          <p:cNvPr id="10" name="Rectangle 5"/>
          <p:cNvSpPr txBox="1">
            <a:spLocks noChangeArrowheads="1"/>
          </p:cNvSpPr>
          <p:nvPr/>
        </p:nvSpPr>
        <p:spPr>
          <a:xfrm>
            <a:off x="714348" y="1285860"/>
            <a:ext cx="7572428" cy="2000264"/>
          </a:xfrm>
          <a:prstGeom prst="rect">
            <a:avLst/>
          </a:prstGeom>
          <a:noFill/>
        </p:spPr>
        <p:txBody>
          <a:bodyPr/>
          <a:lstStyle/>
          <a:p>
            <a:pPr marL="342900" lvl="0" indent="-342900" algn="just">
              <a:lnSpc>
                <a:spcPts val="3500"/>
              </a:lnSpc>
              <a:spcBef>
                <a:spcPts val="600"/>
              </a:spcBef>
              <a:buClr>
                <a:srgbClr val="FF0000"/>
              </a:buClr>
              <a:buSzPct val="80000"/>
              <a:buFont typeface="Wingdings" pitchFamily="2" charset="2"/>
              <a:buChar char="Ø"/>
              <a:defRPr/>
            </a:pPr>
            <a:r>
              <a:rPr lang="zh-CN" altLang="en-US" sz="2000" b="1" dirty="0">
                <a:latin typeface="+mn-ea"/>
              </a:rPr>
              <a:t>经过几十年的发展，</a:t>
            </a:r>
            <a:r>
              <a:rPr lang="zh-CN" altLang="zh-CN" sz="2000" b="1" dirty="0">
                <a:latin typeface="+mn-ea"/>
              </a:rPr>
              <a:t>中国已建成从基础原材料、有机硅单体、中间体到各类终端产品生产，从有机硅教学、科研、工程化开发和设计到加工助剂、专用设备、分析检测、自动控制、仓储物流、安全环保等相关产业配套齐全的有机硅工业体系。</a:t>
            </a:r>
            <a:endParaRPr lang="en-US" altLang="zh-CN" sz="2000" b="1" dirty="0">
              <a:solidFill>
                <a:schemeClr val="tx1"/>
              </a:solidFill>
              <a:latin typeface="Times New Roman" pitchFamily="18" charset="0"/>
              <a:ea typeface="宋体" pitchFamily="2" charset="-122"/>
            </a:endParaRPr>
          </a:p>
        </p:txBody>
      </p:sp>
      <p:sp>
        <p:nvSpPr>
          <p:cNvPr id="5"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73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5852" y="214290"/>
            <a:ext cx="5929828" cy="549757"/>
          </a:xfrm>
          <a:prstGeom prst="rect">
            <a:avLst/>
          </a:prstGeom>
        </p:spPr>
        <p:txBody>
          <a:bodyPr wrap="none" tIns="72000">
            <a:spAutoFit/>
          </a:bodyPr>
          <a:lstStyle/>
          <a:p>
            <a:r>
              <a:rPr lang="zh-CN" altLang="en-US" sz="2800" dirty="0">
                <a:solidFill>
                  <a:srgbClr val="FF0000"/>
                </a:solidFill>
                <a:latin typeface="黑体" pitchFamily="49" charset="-122"/>
                <a:ea typeface="黑体" pitchFamily="49" charset="-122"/>
              </a:rPr>
              <a:t>有机硅对中国社会经济的影响和作用</a:t>
            </a:r>
          </a:p>
        </p:txBody>
      </p:sp>
      <p:graphicFrame>
        <p:nvGraphicFramePr>
          <p:cNvPr id="8" name="图示 7"/>
          <p:cNvGraphicFramePr/>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018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714488"/>
            <a:ext cx="8001056" cy="4221669"/>
          </a:xfrm>
          <a:prstGeom prst="rect">
            <a:avLst/>
          </a:prstGeom>
        </p:spPr>
        <p:txBody>
          <a:bodyPr wrap="square" lIns="72000">
            <a:spAutoFit/>
          </a:bodyPr>
          <a:lstStyle/>
          <a:p>
            <a:pPr marL="342900" indent="-342900" algn="just">
              <a:lnSpc>
                <a:spcPts val="3000"/>
              </a:lnSpc>
              <a:spcBef>
                <a:spcPts val="600"/>
              </a:spcBef>
              <a:buClr>
                <a:srgbClr val="FF0000"/>
              </a:buClr>
              <a:buSzPct val="80000"/>
              <a:buFont typeface="Wingdings" pitchFamily="2" charset="2"/>
              <a:buChar char="Ø"/>
              <a:defRPr/>
            </a:pPr>
            <a:r>
              <a:rPr lang="zh-CN" altLang="zh-CN" sz="2000" b="1" dirty="0"/>
              <a:t>有机硅是化工新材料的重要组成部分，随着社会进步和经济发展对高性能材料需求的增长，有机硅材料与人们日常生活、工农业生产和高新技术发展的关系愈加密切</a:t>
            </a:r>
            <a:r>
              <a:rPr lang="zh-CN" altLang="en-US" sz="2000" b="1" dirty="0"/>
              <a:t>。</a:t>
            </a:r>
            <a:endParaRPr lang="en-US" altLang="zh-CN" sz="2000" b="1" dirty="0"/>
          </a:p>
          <a:p>
            <a:pPr marL="342900" indent="-342900" algn="just">
              <a:lnSpc>
                <a:spcPts val="3000"/>
              </a:lnSpc>
              <a:spcBef>
                <a:spcPts val="600"/>
              </a:spcBef>
              <a:buClr>
                <a:srgbClr val="FF0000"/>
              </a:buClr>
              <a:buSzPct val="80000"/>
              <a:buFont typeface="Wingdings" pitchFamily="2" charset="2"/>
              <a:buChar char="Ø"/>
              <a:defRPr/>
            </a:pPr>
            <a:r>
              <a:rPr lang="zh-CN" altLang="en-US" sz="2000" b="1" dirty="0"/>
              <a:t>有机硅材料</a:t>
            </a:r>
            <a:r>
              <a:rPr lang="zh-CN" altLang="zh-CN" sz="2000" b="1" dirty="0"/>
              <a:t>已广泛用于航空航天、电子信息、建筑、纺织</a:t>
            </a:r>
            <a:r>
              <a:rPr lang="zh-CN" altLang="en-US" sz="2000" b="1" dirty="0"/>
              <a:t>、</a:t>
            </a:r>
            <a:r>
              <a:rPr lang="zh-CN" altLang="zh-CN" sz="2000" b="1" dirty="0"/>
              <a:t>汽车、新能源、</a:t>
            </a:r>
            <a:r>
              <a:rPr lang="zh-CN" altLang="en-US" sz="2000" b="1" dirty="0"/>
              <a:t>节能环保、农业、食品加工、医疗卫生、</a:t>
            </a:r>
            <a:r>
              <a:rPr lang="zh-CN" altLang="zh-CN" sz="2000" b="1" dirty="0"/>
              <a:t>日化和个人护理等几乎所有的工业领域和高新技术领域。</a:t>
            </a:r>
            <a:endParaRPr lang="en-US" altLang="zh-CN" sz="2000" b="1" dirty="0"/>
          </a:p>
          <a:p>
            <a:pPr marL="342900" indent="-342900" algn="just">
              <a:lnSpc>
                <a:spcPts val="3000"/>
              </a:lnSpc>
              <a:spcBef>
                <a:spcPts val="600"/>
              </a:spcBef>
              <a:buClr>
                <a:srgbClr val="FF0000"/>
              </a:buClr>
              <a:buSzPct val="80000"/>
              <a:buFont typeface="Wingdings" pitchFamily="2" charset="2"/>
              <a:buChar char="Ø"/>
              <a:defRPr/>
            </a:pPr>
            <a:r>
              <a:rPr lang="zh-CN" altLang="zh-CN" sz="2000" b="1" dirty="0"/>
              <a:t>有机硅工业的快速发展和有机硅材料的广泛应用，促进了许多领域的技术变革</a:t>
            </a:r>
            <a:r>
              <a:rPr lang="zh-CN" altLang="en-US" sz="2000" b="1" dirty="0"/>
              <a:t>和产业升级，</a:t>
            </a:r>
            <a:r>
              <a:rPr lang="zh-CN" altLang="zh-CN" sz="2000" b="1" dirty="0"/>
              <a:t>对</a:t>
            </a:r>
            <a:r>
              <a:rPr lang="zh-CN" altLang="en-US" sz="2000" b="1" dirty="0"/>
              <a:t>促进</a:t>
            </a:r>
            <a:r>
              <a:rPr lang="zh-CN" altLang="zh-CN" sz="2000" b="1" dirty="0"/>
              <a:t>传统产业的转型升级、</a:t>
            </a:r>
            <a:r>
              <a:rPr lang="zh-CN" altLang="en-US" sz="2000" b="1" dirty="0"/>
              <a:t>催生</a:t>
            </a:r>
            <a:r>
              <a:rPr lang="zh-CN" altLang="zh-CN" sz="2000" b="1" dirty="0"/>
              <a:t>新兴产业的发展</a:t>
            </a:r>
            <a:r>
              <a:rPr lang="zh-CN" altLang="en-US" sz="2000" b="1" dirty="0"/>
              <a:t>、</a:t>
            </a:r>
            <a:r>
              <a:rPr lang="zh-CN" altLang="zh-CN" sz="2000" b="1" dirty="0"/>
              <a:t>推动国民经济的增长起到了重要作用</a:t>
            </a:r>
            <a:r>
              <a:rPr lang="zh-CN" altLang="en-US" sz="2000" b="1" dirty="0"/>
              <a:t>。</a:t>
            </a:r>
            <a:endParaRPr lang="en-US" altLang="zh-CN" sz="2000" b="1" dirty="0"/>
          </a:p>
          <a:p>
            <a:pPr marL="342900" indent="-342900" algn="just">
              <a:lnSpc>
                <a:spcPts val="2800"/>
              </a:lnSpc>
              <a:spcBef>
                <a:spcPts val="1200"/>
              </a:spcBef>
              <a:buClr>
                <a:srgbClr val="FF0000"/>
              </a:buClr>
              <a:buSzPct val="80000"/>
              <a:buFont typeface="Wingdings" pitchFamily="2" charset="2"/>
              <a:buChar char="Ø"/>
              <a:defRPr/>
            </a:pPr>
            <a:r>
              <a:rPr lang="zh-CN" altLang="en-US" sz="2200" dirty="0">
                <a:solidFill>
                  <a:srgbClr val="000099"/>
                </a:solidFill>
                <a:latin typeface="黑体" pitchFamily="2" charset="-122"/>
                <a:ea typeface="黑体" pitchFamily="2" charset="-122"/>
              </a:rPr>
              <a:t>“替代”和“高性能化”是有机硅材料的两大应用特色</a:t>
            </a:r>
            <a:endParaRPr lang="zh-CN" altLang="en-US" sz="2200" b="1" dirty="0">
              <a:solidFill>
                <a:srgbClr val="000099"/>
              </a:solidFill>
              <a:latin typeface="黑体" pitchFamily="2" charset="-122"/>
              <a:ea typeface="黑体" pitchFamily="2" charset="-122"/>
            </a:endParaRPr>
          </a:p>
        </p:txBody>
      </p:sp>
      <p:sp>
        <p:nvSpPr>
          <p:cNvPr id="5" name="矩形 4"/>
          <p:cNvSpPr/>
          <p:nvPr/>
        </p:nvSpPr>
        <p:spPr>
          <a:xfrm>
            <a:off x="785786" y="1142984"/>
            <a:ext cx="4580100" cy="461665"/>
          </a:xfrm>
          <a:prstGeom prst="rect">
            <a:avLst/>
          </a:prstGeom>
        </p:spPr>
        <p:txBody>
          <a:bodyPr wrap="none">
            <a:spAutoFit/>
          </a:bodyPr>
          <a:lstStyle/>
          <a:p>
            <a:r>
              <a:rPr lang="zh-CN" altLang="en-US" sz="2400" b="1" dirty="0">
                <a:solidFill>
                  <a:srgbClr val="660066"/>
                </a:solidFill>
              </a:rPr>
              <a:t>❶ </a:t>
            </a:r>
            <a:r>
              <a:rPr lang="zh-CN" altLang="zh-CN" sz="2400" dirty="0">
                <a:solidFill>
                  <a:srgbClr val="660066"/>
                </a:solidFill>
                <a:latin typeface="黑体" pitchFamily="2" charset="-122"/>
                <a:ea typeface="黑体" pitchFamily="2" charset="-122"/>
              </a:rPr>
              <a:t>带动</a:t>
            </a:r>
            <a:r>
              <a:rPr lang="zh-CN" altLang="en-US" sz="2400" dirty="0">
                <a:solidFill>
                  <a:srgbClr val="660066"/>
                </a:solidFill>
                <a:latin typeface="黑体" pitchFamily="2" charset="-122"/>
                <a:ea typeface="黑体" pitchFamily="2" charset="-122"/>
              </a:rPr>
              <a:t>产业</a:t>
            </a:r>
            <a:r>
              <a:rPr lang="zh-CN" altLang="zh-CN" sz="2400" dirty="0">
                <a:solidFill>
                  <a:srgbClr val="660066"/>
                </a:solidFill>
                <a:latin typeface="黑体" pitchFamily="2" charset="-122"/>
                <a:ea typeface="黑体" pitchFamily="2" charset="-122"/>
              </a:rPr>
              <a:t>发展</a:t>
            </a:r>
            <a:r>
              <a:rPr lang="zh-CN" altLang="en-US" sz="2400" dirty="0">
                <a:solidFill>
                  <a:srgbClr val="660066"/>
                </a:solidFill>
                <a:latin typeface="黑体" pitchFamily="2" charset="-122"/>
                <a:ea typeface="黑体" pitchFamily="2" charset="-122"/>
              </a:rPr>
              <a:t>，</a:t>
            </a:r>
            <a:r>
              <a:rPr lang="zh-CN" altLang="zh-CN" sz="2400" dirty="0">
                <a:solidFill>
                  <a:srgbClr val="660066"/>
                </a:solidFill>
                <a:latin typeface="黑体" pitchFamily="2" charset="-122"/>
                <a:ea typeface="黑体" pitchFamily="2" charset="-122"/>
              </a:rPr>
              <a:t>助推经济增长</a:t>
            </a:r>
            <a:endParaRPr lang="zh-CN" altLang="en-US" sz="2400" dirty="0">
              <a:solidFill>
                <a:srgbClr val="660066"/>
              </a:solidFill>
              <a:latin typeface="黑体" pitchFamily="2" charset="-122"/>
              <a:ea typeface="黑体" pitchFamily="2" charset="-122"/>
            </a:endParaRPr>
          </a:p>
        </p:txBody>
      </p:sp>
      <p:sp>
        <p:nvSpPr>
          <p:cNvPr id="6"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11146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428736"/>
            <a:ext cx="8001056" cy="1438855"/>
          </a:xfrm>
          <a:prstGeom prst="rect">
            <a:avLst/>
          </a:prstGeom>
        </p:spPr>
        <p:txBody>
          <a:bodyPr wrap="square" lIns="72000">
            <a:spAutoFit/>
          </a:bodyPr>
          <a:lstStyle/>
          <a:p>
            <a:pPr marL="342900" lvl="0" indent="-342900" algn="just">
              <a:lnSpc>
                <a:spcPts val="3500"/>
              </a:lnSpc>
              <a:spcBef>
                <a:spcPts val="1200"/>
              </a:spcBef>
              <a:buClr>
                <a:srgbClr val="FF0000"/>
              </a:buClr>
              <a:buSzPct val="80000"/>
              <a:buFont typeface="Wingdings" pitchFamily="2" charset="2"/>
              <a:buChar char="Ø"/>
              <a:defRPr/>
            </a:pPr>
            <a:r>
              <a:rPr lang="en-US" altLang="zh-CN" sz="2000" b="1" dirty="0">
                <a:latin typeface="Times New Roman" pitchFamily="18" charset="0"/>
                <a:ea typeface="宋体" pitchFamily="2" charset="-122"/>
              </a:rPr>
              <a:t>20</a:t>
            </a:r>
            <a:r>
              <a:rPr lang="zh-CN" altLang="en-US" sz="2000" b="1" dirty="0">
                <a:latin typeface="Times New Roman" pitchFamily="18" charset="0"/>
                <a:ea typeface="宋体" pitchFamily="2" charset="-122"/>
              </a:rPr>
              <a:t>世纪</a:t>
            </a:r>
            <a:r>
              <a:rPr lang="en-US" altLang="zh-CN" sz="2000" b="1" dirty="0">
                <a:latin typeface="Times New Roman" pitchFamily="18" charset="0"/>
                <a:ea typeface="宋体" pitchFamily="2" charset="-122"/>
              </a:rPr>
              <a:t>80</a:t>
            </a:r>
            <a:r>
              <a:rPr lang="zh-CN" altLang="en-US" sz="2000" b="1" dirty="0">
                <a:latin typeface="Times New Roman" pitchFamily="18" charset="0"/>
                <a:ea typeface="宋体" pitchFamily="2" charset="-122"/>
              </a:rPr>
              <a:t>年代以后，全球制造业向中国大量转移，纺织品和服装、家用电器、汽车、建筑等行业迅速发展，有机硅的应用对这些行业的发展起到了积极的推动作用。</a:t>
            </a:r>
          </a:p>
        </p:txBody>
      </p:sp>
      <p:grpSp>
        <p:nvGrpSpPr>
          <p:cNvPr id="3" name="组合 16"/>
          <p:cNvGrpSpPr/>
          <p:nvPr/>
        </p:nvGrpSpPr>
        <p:grpSpPr>
          <a:xfrm>
            <a:off x="1142976" y="3214686"/>
            <a:ext cx="7098059" cy="2441972"/>
            <a:chOff x="1142976" y="3219627"/>
            <a:chExt cx="7098059" cy="2680719"/>
          </a:xfrm>
        </p:grpSpPr>
        <p:sp>
          <p:nvSpPr>
            <p:cNvPr id="4" name="TextBox 3"/>
            <p:cNvSpPr txBox="1"/>
            <p:nvPr/>
          </p:nvSpPr>
          <p:spPr>
            <a:xfrm>
              <a:off x="1142976" y="3219627"/>
              <a:ext cx="3057247" cy="523220"/>
            </a:xfrm>
            <a:prstGeom prst="rect">
              <a:avLst/>
            </a:prstGeom>
            <a:noFill/>
          </p:spPr>
          <p:txBody>
            <a:bodyPr wrap="none" rtlCol="0">
              <a:spAutoFit/>
            </a:bodyPr>
            <a:lstStyle/>
            <a:p>
              <a:r>
                <a:rPr lang="zh-CN" altLang="en-US" sz="2800" dirty="0">
                  <a:latin typeface="华文新魏" pitchFamily="2" charset="-122"/>
                  <a:ea typeface="华文新魏" pitchFamily="2" charset="-122"/>
                </a:rPr>
                <a:t>有机硅织物整理剂</a:t>
              </a:r>
            </a:p>
          </p:txBody>
        </p:sp>
        <p:sp>
          <p:nvSpPr>
            <p:cNvPr id="5" name="TextBox 4"/>
            <p:cNvSpPr txBox="1"/>
            <p:nvPr/>
          </p:nvSpPr>
          <p:spPr>
            <a:xfrm>
              <a:off x="1142976" y="3934007"/>
              <a:ext cx="2698175" cy="523220"/>
            </a:xfrm>
            <a:prstGeom prst="rect">
              <a:avLst/>
            </a:prstGeom>
            <a:noFill/>
          </p:spPr>
          <p:txBody>
            <a:bodyPr wrap="none" rtlCol="0">
              <a:spAutoFit/>
            </a:bodyPr>
            <a:lstStyle/>
            <a:p>
              <a:r>
                <a:rPr lang="zh-CN" altLang="en-US" sz="2800" dirty="0">
                  <a:latin typeface="华文新魏" pitchFamily="2" charset="-122"/>
                  <a:ea typeface="华文新魏" pitchFamily="2" charset="-122"/>
                </a:rPr>
                <a:t>室温硫化硅橡胶</a:t>
              </a:r>
              <a:endParaRPr lang="zh-CN" altLang="en-US" sz="2800" i="1" dirty="0">
                <a:latin typeface="华文新魏" pitchFamily="2" charset="-122"/>
                <a:ea typeface="华文新魏" pitchFamily="2" charset="-122"/>
              </a:endParaRPr>
            </a:p>
          </p:txBody>
        </p:sp>
        <p:sp>
          <p:nvSpPr>
            <p:cNvPr id="6" name="TextBox 5"/>
            <p:cNvSpPr txBox="1"/>
            <p:nvPr/>
          </p:nvSpPr>
          <p:spPr>
            <a:xfrm>
              <a:off x="1142976" y="4648387"/>
              <a:ext cx="2339102" cy="523220"/>
            </a:xfrm>
            <a:prstGeom prst="rect">
              <a:avLst/>
            </a:prstGeom>
            <a:noFill/>
          </p:spPr>
          <p:txBody>
            <a:bodyPr wrap="none" rtlCol="0">
              <a:spAutoFit/>
            </a:bodyPr>
            <a:lstStyle/>
            <a:p>
              <a:r>
                <a:rPr lang="zh-CN" altLang="en-US" sz="2800" dirty="0">
                  <a:latin typeface="华文新魏" pitchFamily="2" charset="-122"/>
                  <a:ea typeface="华文新魏" pitchFamily="2" charset="-122"/>
                </a:rPr>
                <a:t>热硫化硅橡胶</a:t>
              </a:r>
            </a:p>
          </p:txBody>
        </p:sp>
        <p:sp>
          <p:nvSpPr>
            <p:cNvPr id="7" name="TextBox 6"/>
            <p:cNvSpPr txBox="1"/>
            <p:nvPr/>
          </p:nvSpPr>
          <p:spPr>
            <a:xfrm>
              <a:off x="1142976" y="5362767"/>
              <a:ext cx="3057247" cy="523220"/>
            </a:xfrm>
            <a:prstGeom prst="rect">
              <a:avLst/>
            </a:prstGeom>
            <a:noFill/>
          </p:spPr>
          <p:txBody>
            <a:bodyPr wrap="none" rtlCol="0">
              <a:spAutoFit/>
            </a:bodyPr>
            <a:lstStyle/>
            <a:p>
              <a:r>
                <a:rPr lang="zh-CN" altLang="en-US" sz="2800" dirty="0">
                  <a:latin typeface="华文新魏" pitchFamily="2" charset="-122"/>
                  <a:ea typeface="华文新魏" pitchFamily="2" charset="-122"/>
                </a:rPr>
                <a:t>有机硅建筑密封胶</a:t>
              </a:r>
            </a:p>
          </p:txBody>
        </p:sp>
        <p:sp>
          <p:nvSpPr>
            <p:cNvPr id="8" name="TextBox 7"/>
            <p:cNvSpPr txBox="1"/>
            <p:nvPr/>
          </p:nvSpPr>
          <p:spPr>
            <a:xfrm>
              <a:off x="5286380" y="3250405"/>
              <a:ext cx="1723549" cy="461665"/>
            </a:xfrm>
            <a:prstGeom prst="rect">
              <a:avLst/>
            </a:prstGeom>
            <a:noFill/>
          </p:spPr>
          <p:txBody>
            <a:bodyPr wrap="none" rtlCol="0">
              <a:spAutoFit/>
            </a:bodyPr>
            <a:lstStyle/>
            <a:p>
              <a:r>
                <a:rPr lang="zh-CN" altLang="en-US" sz="2400" dirty="0">
                  <a:latin typeface="华文新魏" pitchFamily="2" charset="-122"/>
                  <a:ea typeface="华文新魏" pitchFamily="2" charset="-122"/>
                </a:rPr>
                <a:t>织物及服装</a:t>
              </a:r>
            </a:p>
          </p:txBody>
        </p:sp>
        <p:sp>
          <p:nvSpPr>
            <p:cNvPr id="9" name="TextBox 8"/>
            <p:cNvSpPr txBox="1"/>
            <p:nvPr/>
          </p:nvSpPr>
          <p:spPr>
            <a:xfrm>
              <a:off x="5286380" y="3964785"/>
              <a:ext cx="2646878" cy="461665"/>
            </a:xfrm>
            <a:prstGeom prst="rect">
              <a:avLst/>
            </a:prstGeom>
            <a:noFill/>
          </p:spPr>
          <p:txBody>
            <a:bodyPr wrap="none" rtlCol="0">
              <a:spAutoFit/>
            </a:bodyPr>
            <a:lstStyle/>
            <a:p>
              <a:r>
                <a:rPr lang="zh-CN" altLang="en-US" sz="2400" dirty="0">
                  <a:latin typeface="华文新魏" pitchFamily="2" charset="-122"/>
                  <a:ea typeface="华文新魏" pitchFamily="2" charset="-122"/>
                </a:rPr>
                <a:t>电视机等家用电器</a:t>
              </a:r>
            </a:p>
          </p:txBody>
        </p:sp>
        <p:sp>
          <p:nvSpPr>
            <p:cNvPr id="10" name="TextBox 9"/>
            <p:cNvSpPr txBox="1"/>
            <p:nvPr/>
          </p:nvSpPr>
          <p:spPr>
            <a:xfrm>
              <a:off x="5286380" y="4679165"/>
              <a:ext cx="2954655" cy="461665"/>
            </a:xfrm>
            <a:prstGeom prst="rect">
              <a:avLst/>
            </a:prstGeom>
            <a:noFill/>
          </p:spPr>
          <p:txBody>
            <a:bodyPr wrap="none" rtlCol="0">
              <a:spAutoFit/>
            </a:bodyPr>
            <a:lstStyle/>
            <a:p>
              <a:r>
                <a:rPr lang="zh-CN" altLang="en-US" sz="2400" dirty="0">
                  <a:latin typeface="华文新魏" pitchFamily="2" charset="-122"/>
                  <a:ea typeface="华文新魏" pitchFamily="2" charset="-122"/>
                </a:rPr>
                <a:t>汽车、电脑、手机等</a:t>
              </a:r>
            </a:p>
          </p:txBody>
        </p:sp>
        <p:sp>
          <p:nvSpPr>
            <p:cNvPr id="11" name="TextBox 10"/>
            <p:cNvSpPr txBox="1"/>
            <p:nvPr/>
          </p:nvSpPr>
          <p:spPr>
            <a:xfrm>
              <a:off x="5286380" y="5393545"/>
              <a:ext cx="1723549" cy="506801"/>
            </a:xfrm>
            <a:prstGeom prst="rect">
              <a:avLst/>
            </a:prstGeom>
            <a:noFill/>
          </p:spPr>
          <p:txBody>
            <a:bodyPr wrap="none" rtlCol="0">
              <a:spAutoFit/>
            </a:bodyPr>
            <a:lstStyle/>
            <a:p>
              <a:r>
                <a:rPr lang="zh-CN" altLang="en-US" sz="2400" dirty="0">
                  <a:latin typeface="华文新魏" pitchFamily="2" charset="-122"/>
                  <a:ea typeface="华文新魏" pitchFamily="2" charset="-122"/>
                </a:rPr>
                <a:t>建筑及装饰</a:t>
              </a:r>
            </a:p>
          </p:txBody>
        </p:sp>
        <p:pic>
          <p:nvPicPr>
            <p:cNvPr id="12" name="Picture 2"/>
            <p:cNvPicPr>
              <a:picLocks noChangeAspect="1" noChangeArrowheads="1"/>
            </p:cNvPicPr>
            <p:nvPr/>
          </p:nvPicPr>
          <p:blipFill>
            <a:blip r:embed="rId3" cstate="print"/>
            <a:srcRect/>
            <a:stretch>
              <a:fillRect/>
            </a:stretch>
          </p:blipFill>
          <p:spPr bwMode="auto">
            <a:xfrm>
              <a:off x="4286248" y="3286124"/>
              <a:ext cx="642942" cy="428628"/>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4286248" y="3981303"/>
              <a:ext cx="642942" cy="428628"/>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286248" y="4695683"/>
              <a:ext cx="642942" cy="42862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4286248" y="5410063"/>
              <a:ext cx="642942" cy="428628"/>
            </a:xfrm>
            <a:prstGeom prst="rect">
              <a:avLst/>
            </a:prstGeom>
            <a:noFill/>
            <a:ln w="9525">
              <a:noFill/>
              <a:miter lim="800000"/>
              <a:headEnd/>
              <a:tailEnd/>
            </a:ln>
          </p:spPr>
        </p:pic>
      </p:grpSp>
      <p:sp>
        <p:nvSpPr>
          <p:cNvPr id="16"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6025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928802"/>
            <a:ext cx="8001056" cy="1438855"/>
          </a:xfrm>
          <a:prstGeom prst="rect">
            <a:avLst/>
          </a:prstGeom>
        </p:spPr>
        <p:txBody>
          <a:bodyPr wrap="square" lIns="72000">
            <a:spAutoFit/>
          </a:bodyPr>
          <a:lstStyle/>
          <a:p>
            <a:pPr marL="342900" indent="-342900" algn="just">
              <a:lnSpc>
                <a:spcPts val="3500"/>
              </a:lnSpc>
              <a:spcBef>
                <a:spcPts val="600"/>
              </a:spcBef>
              <a:buClr>
                <a:srgbClr val="FF0000"/>
              </a:buClr>
              <a:buSzPct val="80000"/>
              <a:buFont typeface="Wingdings" pitchFamily="2" charset="2"/>
              <a:buChar char="Ø"/>
              <a:defRPr/>
            </a:pPr>
            <a:r>
              <a:rPr lang="zh-CN" altLang="en-US" sz="2200" b="1" dirty="0"/>
              <a:t>通过产学研协同创新</a:t>
            </a:r>
            <a:r>
              <a:rPr lang="zh-CN" altLang="zh-CN" sz="2200" b="1" dirty="0"/>
              <a:t>，形成了具有自主知识产权的工艺和技术，</a:t>
            </a:r>
            <a:r>
              <a:rPr lang="zh-CN" altLang="en-US" sz="2200" b="1" dirty="0"/>
              <a:t>中国有机硅工业已</a:t>
            </a:r>
            <a:r>
              <a:rPr lang="zh-CN" altLang="zh-CN" sz="2200" b="1" dirty="0"/>
              <a:t>逐渐具有规模和成本优势，进口替代趋势明显，产业竞争力大幅提升。</a:t>
            </a:r>
            <a:endParaRPr lang="en-US" altLang="zh-CN" sz="2200" b="1" dirty="0"/>
          </a:p>
        </p:txBody>
      </p:sp>
      <p:sp>
        <p:nvSpPr>
          <p:cNvPr id="5" name="矩形 4"/>
          <p:cNvSpPr/>
          <p:nvPr/>
        </p:nvSpPr>
        <p:spPr>
          <a:xfrm>
            <a:off x="785786" y="1214422"/>
            <a:ext cx="5570756" cy="461665"/>
          </a:xfrm>
          <a:prstGeom prst="rect">
            <a:avLst/>
          </a:prstGeom>
        </p:spPr>
        <p:txBody>
          <a:bodyPr wrap="none">
            <a:spAutoFit/>
          </a:bodyPr>
          <a:lstStyle/>
          <a:p>
            <a:pPr lvl="0"/>
            <a:r>
              <a:rPr lang="zh-CN" altLang="en-US" sz="2400" dirty="0">
                <a:solidFill>
                  <a:srgbClr val="660066"/>
                </a:solidFill>
                <a:latin typeface="黑体" pitchFamily="2" charset="-122"/>
                <a:ea typeface="黑体" pitchFamily="2" charset="-122"/>
              </a:rPr>
              <a:t>❷ 自主创新，</a:t>
            </a:r>
            <a:r>
              <a:rPr lang="zh-CN" altLang="zh-CN" sz="2400" dirty="0">
                <a:solidFill>
                  <a:srgbClr val="660066"/>
                </a:solidFill>
                <a:latin typeface="黑体" pitchFamily="2" charset="-122"/>
                <a:ea typeface="黑体" pitchFamily="2" charset="-122"/>
              </a:rPr>
              <a:t>提</a:t>
            </a:r>
            <a:r>
              <a:rPr lang="zh-CN" altLang="en-US" sz="2400" dirty="0">
                <a:solidFill>
                  <a:srgbClr val="660066"/>
                </a:solidFill>
                <a:latin typeface="黑体" pitchFamily="2" charset="-122"/>
                <a:ea typeface="黑体" pitchFamily="2" charset="-122"/>
              </a:rPr>
              <a:t>高</a:t>
            </a:r>
            <a:r>
              <a:rPr lang="zh-CN" altLang="zh-CN" sz="2400" dirty="0">
                <a:solidFill>
                  <a:srgbClr val="660066"/>
                </a:solidFill>
                <a:latin typeface="黑体" pitchFamily="2" charset="-122"/>
                <a:ea typeface="黑体" pitchFamily="2" charset="-122"/>
              </a:rPr>
              <a:t>国家产业综合竞争力</a:t>
            </a:r>
            <a:endParaRPr lang="zh-CN" altLang="en-US" sz="2400" dirty="0">
              <a:solidFill>
                <a:srgbClr val="660066"/>
              </a:solidFill>
              <a:latin typeface="黑体" pitchFamily="2" charset="-122"/>
              <a:ea typeface="黑体" pitchFamily="2" charset="-122"/>
            </a:endParaRPr>
          </a:p>
        </p:txBody>
      </p:sp>
      <p:sp>
        <p:nvSpPr>
          <p:cNvPr id="6" name="矩形 5"/>
          <p:cNvSpPr/>
          <p:nvPr/>
        </p:nvSpPr>
        <p:spPr>
          <a:xfrm>
            <a:off x="500034" y="3500438"/>
            <a:ext cx="4143404" cy="2336537"/>
          </a:xfrm>
          <a:prstGeom prst="rect">
            <a:avLst/>
          </a:prstGeom>
        </p:spPr>
        <p:txBody>
          <a:bodyPr wrap="square">
            <a:spAutoFit/>
          </a:bodyPr>
          <a:lstStyle/>
          <a:p>
            <a:pPr marL="342900" indent="-342900" algn="just">
              <a:lnSpc>
                <a:spcPts val="3500"/>
              </a:lnSpc>
              <a:spcBef>
                <a:spcPts val="600"/>
              </a:spcBef>
              <a:buClr>
                <a:srgbClr val="FF0000"/>
              </a:buClr>
              <a:buSzPct val="80000"/>
              <a:buFont typeface="Wingdings" pitchFamily="2" charset="2"/>
              <a:buChar char="Ø"/>
              <a:defRPr/>
            </a:pPr>
            <a:r>
              <a:rPr lang="zh-CN" altLang="en-US" sz="2200" b="1" dirty="0"/>
              <a:t>中</a:t>
            </a:r>
            <a:r>
              <a:rPr lang="zh-CN" altLang="zh-CN" sz="2200" b="1" dirty="0"/>
              <a:t>国有机硅工业已</a:t>
            </a:r>
            <a:r>
              <a:rPr lang="zh-CN" altLang="en-US" sz="2200" b="1" dirty="0"/>
              <a:t>成为</a:t>
            </a:r>
            <a:r>
              <a:rPr lang="zh-CN" altLang="zh-CN" sz="2200" b="1" dirty="0"/>
              <a:t>生产企业众多、产品种类齐全、与其他产业关联度高，发展潜力和市场前景巨大的高新技术产业。</a:t>
            </a:r>
            <a:endParaRPr lang="en-US" altLang="zh-CN" sz="2200" b="1" dirty="0"/>
          </a:p>
        </p:txBody>
      </p:sp>
      <p:pic>
        <p:nvPicPr>
          <p:cNvPr id="7" name="图片 6" descr="图片1.png"/>
          <p:cNvPicPr>
            <a:picLocks noChangeAspect="1"/>
          </p:cNvPicPr>
          <p:nvPr/>
        </p:nvPicPr>
        <p:blipFill>
          <a:blip r:embed="rId3" cstate="print"/>
          <a:stretch>
            <a:fillRect/>
          </a:stretch>
        </p:blipFill>
        <p:spPr>
          <a:xfrm>
            <a:off x="4929190" y="3714752"/>
            <a:ext cx="3214710" cy="1882882"/>
          </a:xfrm>
          <a:prstGeom prst="rect">
            <a:avLst/>
          </a:prstGeom>
          <a:ln>
            <a:solidFill>
              <a:srgbClr val="7030A0"/>
            </a:solidFill>
          </a:ln>
        </p:spPr>
      </p:pic>
      <p:sp>
        <p:nvSpPr>
          <p:cNvPr id="8"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85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857364"/>
            <a:ext cx="8001056" cy="4054956"/>
          </a:xfrm>
          <a:prstGeom prst="rect">
            <a:avLst/>
          </a:prstGeom>
        </p:spPr>
        <p:txBody>
          <a:bodyPr wrap="square" lIns="72000">
            <a:spAutoFit/>
          </a:bodyPr>
          <a:lstStyle/>
          <a:p>
            <a:pPr marL="342900" indent="-342900" algn="just">
              <a:lnSpc>
                <a:spcPts val="3300"/>
              </a:lnSpc>
              <a:spcBef>
                <a:spcPts val="600"/>
              </a:spcBef>
              <a:buClr>
                <a:srgbClr val="FF0000"/>
              </a:buClr>
              <a:buSzPct val="80000"/>
              <a:buFont typeface="Wingdings" pitchFamily="2" charset="2"/>
              <a:buChar char="Ø"/>
              <a:defRPr/>
            </a:pPr>
            <a:r>
              <a:rPr lang="zh-CN" altLang="zh-CN" sz="2000" b="1" dirty="0"/>
              <a:t>有机硅</a:t>
            </a:r>
            <a:r>
              <a:rPr lang="zh-CN" altLang="en-US" sz="2000" b="1" dirty="0"/>
              <a:t>工业产业链长，从原料、单体、中间体，到下游终端产品；再到加工助剂、装备、应用技术等，涉及面广，从业人员多。</a:t>
            </a:r>
            <a:endParaRPr lang="en-US" altLang="zh-CN" sz="2000" b="1" dirty="0"/>
          </a:p>
          <a:p>
            <a:pPr marL="342900" indent="-342900" algn="just">
              <a:lnSpc>
                <a:spcPts val="3300"/>
              </a:lnSpc>
              <a:spcBef>
                <a:spcPts val="600"/>
              </a:spcBef>
              <a:buClr>
                <a:srgbClr val="FF0000"/>
              </a:buClr>
              <a:buSzPct val="80000"/>
              <a:buFont typeface="Wingdings" pitchFamily="2" charset="2"/>
              <a:buChar char="Ø"/>
              <a:defRPr/>
            </a:pPr>
            <a:r>
              <a:rPr lang="zh-CN" altLang="en-US" sz="2000" b="1" dirty="0">
                <a:latin typeface="Times New Roman" pitchFamily="18" charset="0"/>
              </a:rPr>
              <a:t>估计中国有机硅行业直接从业人员约</a:t>
            </a:r>
            <a:r>
              <a:rPr lang="en-US" altLang="zh-CN" sz="2000" b="1" dirty="0">
                <a:latin typeface="Times New Roman" pitchFamily="18" charset="0"/>
              </a:rPr>
              <a:t>15</a:t>
            </a:r>
            <a:r>
              <a:rPr lang="zh-CN" altLang="en-US" sz="2000" b="1" dirty="0">
                <a:latin typeface="Times New Roman" pitchFamily="18" charset="0"/>
              </a:rPr>
              <a:t>万人，涉及配套及相关产业的就业人员超过</a:t>
            </a:r>
            <a:r>
              <a:rPr lang="en-US" altLang="zh-CN" sz="2000" b="1" dirty="0">
                <a:latin typeface="Times New Roman" pitchFamily="18" charset="0"/>
              </a:rPr>
              <a:t>100</a:t>
            </a:r>
            <a:r>
              <a:rPr lang="zh-CN" altLang="en-US" sz="2000" b="1" dirty="0">
                <a:latin typeface="Times New Roman" pitchFamily="18" charset="0"/>
              </a:rPr>
              <a:t>万人。由于有机硅材料与技术能很好地推动诸多行业的产品升级和技术进步，产生技术辐射和价值递增效应，应用领域遍及国民经济各个行业，间接从业人员更是不计其数。</a:t>
            </a:r>
            <a:endParaRPr lang="en-US" altLang="zh-CN" sz="2000" b="1" dirty="0">
              <a:latin typeface="Times New Roman" pitchFamily="18" charset="0"/>
            </a:endParaRPr>
          </a:p>
          <a:p>
            <a:pPr marL="342900" indent="-342900" algn="just">
              <a:lnSpc>
                <a:spcPts val="3300"/>
              </a:lnSpc>
              <a:spcBef>
                <a:spcPts val="600"/>
              </a:spcBef>
              <a:buClr>
                <a:srgbClr val="FF0000"/>
              </a:buClr>
              <a:buSzPct val="80000"/>
              <a:buFont typeface="Wingdings" pitchFamily="2" charset="2"/>
              <a:buChar char="Ø"/>
              <a:defRPr/>
            </a:pPr>
            <a:r>
              <a:rPr lang="zh-CN" altLang="en-US" sz="2000" b="1" dirty="0">
                <a:latin typeface="Times New Roman" pitchFamily="18" charset="0"/>
              </a:rPr>
              <a:t>有机硅工业的发展为本行业和</a:t>
            </a:r>
            <a:r>
              <a:rPr lang="zh-CN" altLang="zh-CN" sz="2000" b="1" dirty="0">
                <a:latin typeface="Times New Roman" pitchFamily="18" charset="0"/>
              </a:rPr>
              <a:t>相关行业提供了大量就业岗位</a:t>
            </a:r>
            <a:r>
              <a:rPr lang="zh-CN" altLang="en-US" sz="2000" b="1" dirty="0">
                <a:latin typeface="Times New Roman" pitchFamily="18" charset="0"/>
              </a:rPr>
              <a:t>，对</a:t>
            </a:r>
            <a:r>
              <a:rPr lang="zh-CN" altLang="zh-CN" sz="2000" b="1" dirty="0"/>
              <a:t>缓解国内就业压力，</a:t>
            </a:r>
            <a:r>
              <a:rPr lang="zh-CN" altLang="en-US" sz="2000" b="1" dirty="0">
                <a:latin typeface="Times New Roman" pitchFamily="18" charset="0"/>
              </a:rPr>
              <a:t>推动国民经济增长，促进社会稳定发展做出了积极贡献。</a:t>
            </a:r>
            <a:endParaRPr lang="zh-CN" altLang="en-US" sz="2000" b="1" dirty="0">
              <a:latin typeface="Times New Roman" pitchFamily="18" charset="0"/>
              <a:ea typeface="宋体" pitchFamily="2" charset="-122"/>
            </a:endParaRPr>
          </a:p>
        </p:txBody>
      </p:sp>
      <p:sp>
        <p:nvSpPr>
          <p:cNvPr id="5" name="矩形 4"/>
          <p:cNvSpPr/>
          <p:nvPr/>
        </p:nvSpPr>
        <p:spPr>
          <a:xfrm>
            <a:off x="785786" y="1214422"/>
            <a:ext cx="4647426"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❸ 创造</a:t>
            </a:r>
            <a:r>
              <a:rPr lang="zh-CN" altLang="zh-CN" sz="2400" dirty="0">
                <a:solidFill>
                  <a:srgbClr val="660066"/>
                </a:solidFill>
                <a:latin typeface="黑体" pitchFamily="2" charset="-122"/>
                <a:ea typeface="黑体" pitchFamily="2" charset="-122"/>
              </a:rPr>
              <a:t>就业机会</a:t>
            </a:r>
            <a:r>
              <a:rPr lang="zh-CN" altLang="en-US" sz="2400" dirty="0">
                <a:solidFill>
                  <a:srgbClr val="660066"/>
                </a:solidFill>
                <a:latin typeface="黑体" pitchFamily="2" charset="-122"/>
                <a:ea typeface="黑体" pitchFamily="2" charset="-122"/>
              </a:rPr>
              <a:t>，促进</a:t>
            </a:r>
            <a:r>
              <a:rPr lang="zh-CN" altLang="zh-CN" sz="2400" dirty="0">
                <a:solidFill>
                  <a:srgbClr val="660066"/>
                </a:solidFill>
                <a:latin typeface="黑体" pitchFamily="2" charset="-122"/>
                <a:ea typeface="黑体" pitchFamily="2" charset="-122"/>
              </a:rPr>
              <a:t>经济增长</a:t>
            </a:r>
            <a:endParaRPr lang="zh-CN" altLang="en-US" sz="2400" dirty="0">
              <a:solidFill>
                <a:srgbClr val="660066"/>
              </a:solidFill>
              <a:latin typeface="黑体" pitchFamily="2" charset="-122"/>
              <a:ea typeface="黑体" pitchFamily="2" charset="-122"/>
            </a:endParaRPr>
          </a:p>
        </p:txBody>
      </p:sp>
      <p:sp>
        <p:nvSpPr>
          <p:cNvPr id="6"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8281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1714488"/>
            <a:ext cx="8215370" cy="2323713"/>
          </a:xfrm>
          <a:prstGeom prst="rect">
            <a:avLst/>
          </a:prstGeom>
        </p:spPr>
        <p:txBody>
          <a:bodyPr wrap="square" lIns="72000">
            <a:spAutoFit/>
          </a:bodyPr>
          <a:lstStyle/>
          <a:p>
            <a:pPr marL="342900" indent="-342900" algn="just">
              <a:lnSpc>
                <a:spcPts val="2800"/>
              </a:lnSpc>
              <a:spcBef>
                <a:spcPts val="600"/>
              </a:spcBef>
              <a:buClr>
                <a:srgbClr val="FF0000"/>
              </a:buClr>
              <a:buSzPct val="80000"/>
              <a:buFont typeface="Wingdings" pitchFamily="2" charset="2"/>
              <a:buChar char="Ø"/>
              <a:defRPr/>
            </a:pPr>
            <a:r>
              <a:rPr lang="zh-CN" altLang="en-US" sz="1900" b="1" dirty="0">
                <a:latin typeface="Times New Roman" pitchFamily="18" charset="0"/>
                <a:ea typeface="宋体" pitchFamily="2" charset="-122"/>
              </a:rPr>
              <a:t>几乎所有化工材料类科研院所和开设有化工及材料专业的高校都有团队从事有机硅材料研究；航空航天、核工业、汽车、电子信息等国民经济重点行业也都有专门机构从事有机硅材料的应用研究。</a:t>
            </a:r>
            <a:endParaRPr lang="en-US" altLang="zh-CN" sz="1900" b="1" dirty="0">
              <a:latin typeface="Times New Roman" pitchFamily="18" charset="0"/>
              <a:ea typeface="宋体" pitchFamily="2" charset="-122"/>
            </a:endParaRPr>
          </a:p>
          <a:p>
            <a:pPr marL="342900" indent="-342900" algn="just">
              <a:lnSpc>
                <a:spcPts val="2800"/>
              </a:lnSpc>
              <a:spcBef>
                <a:spcPts val="600"/>
              </a:spcBef>
              <a:buClr>
                <a:srgbClr val="FF0000"/>
              </a:buClr>
              <a:buSzPct val="80000"/>
              <a:buFont typeface="Wingdings" pitchFamily="2" charset="2"/>
              <a:buChar char="Ø"/>
              <a:defRPr/>
            </a:pPr>
            <a:r>
              <a:rPr lang="zh-CN" altLang="en-US" sz="1900" b="1" dirty="0">
                <a:latin typeface="Times New Roman" pitchFamily="18" charset="0"/>
                <a:ea typeface="宋体" pitchFamily="2" charset="-122"/>
              </a:rPr>
              <a:t>中国已建成较为完善的有机硅基础研究、工艺开发、工程设计、人才培养、产品质量控制等技术支撑体系，为有机硅工业的发展提供了有力的技术保障。</a:t>
            </a:r>
            <a:endParaRPr lang="en-US" altLang="zh-CN" sz="1900" b="1" dirty="0">
              <a:latin typeface="Times New Roman" pitchFamily="18" charset="0"/>
              <a:ea typeface="宋体" pitchFamily="2" charset="-122"/>
            </a:endParaRPr>
          </a:p>
        </p:txBody>
      </p:sp>
      <p:sp>
        <p:nvSpPr>
          <p:cNvPr id="5" name="矩形 4"/>
          <p:cNvSpPr/>
          <p:nvPr/>
        </p:nvSpPr>
        <p:spPr>
          <a:xfrm>
            <a:off x="785786" y="1142984"/>
            <a:ext cx="6186309"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❹ 科技推动产业发展、国际影响力日益提升</a:t>
            </a:r>
          </a:p>
        </p:txBody>
      </p:sp>
      <p:sp>
        <p:nvSpPr>
          <p:cNvPr id="6" name="矩形 5"/>
          <p:cNvSpPr/>
          <p:nvPr/>
        </p:nvSpPr>
        <p:spPr>
          <a:xfrm>
            <a:off x="1142976" y="4143380"/>
            <a:ext cx="7152920" cy="2003112"/>
          </a:xfrm>
          <a:prstGeom prst="rect">
            <a:avLst/>
          </a:prstGeom>
          <a:ln w="15875">
            <a:solidFill>
              <a:srgbClr val="7030A0"/>
            </a:solidFill>
          </a:ln>
        </p:spPr>
        <p:txBody>
          <a:bodyPr wrap="none">
            <a:spAutoFit/>
          </a:bodyPr>
          <a:lstStyle/>
          <a:p>
            <a:pPr marL="342900" indent="-342900" algn="just">
              <a:lnSpc>
                <a:spcPts val="2500"/>
              </a:lnSpc>
              <a:spcBef>
                <a:spcPts val="600"/>
              </a:spcBef>
              <a:buClr>
                <a:srgbClr val="000099"/>
              </a:buClr>
              <a:buSzPct val="100000"/>
              <a:buFont typeface="Wingdings" pitchFamily="2" charset="2"/>
              <a:buChar char="ü"/>
              <a:defRPr/>
            </a:pPr>
            <a:r>
              <a:rPr lang="zh-CN" altLang="en-US" sz="1900" b="1" dirty="0">
                <a:solidFill>
                  <a:srgbClr val="000099"/>
                </a:solidFill>
                <a:latin typeface="Times New Roman" pitchFamily="18" charset="0"/>
                <a:ea typeface="宋体" pitchFamily="2" charset="-122"/>
              </a:rPr>
              <a:t>中蓝晨光化工研究院：</a:t>
            </a:r>
            <a:r>
              <a:rPr lang="zh-CN" altLang="en-US" sz="1900" b="1" dirty="0">
                <a:solidFill>
                  <a:srgbClr val="800000"/>
                </a:solidFill>
                <a:latin typeface="Times New Roman" pitchFamily="18" charset="0"/>
                <a:ea typeface="宋体" pitchFamily="2" charset="-122"/>
              </a:rPr>
              <a:t>国家有机硅工程技术研究中心</a:t>
            </a:r>
            <a:endParaRPr lang="en-US" altLang="zh-CN" sz="1900" b="1" dirty="0">
              <a:solidFill>
                <a:srgbClr val="800000"/>
              </a:solidFill>
              <a:latin typeface="Times New Roman" pitchFamily="18" charset="0"/>
              <a:ea typeface="宋体" pitchFamily="2" charset="-122"/>
            </a:endParaRPr>
          </a:p>
          <a:p>
            <a:pPr marL="342900" indent="-342900" algn="just">
              <a:lnSpc>
                <a:spcPts val="2500"/>
              </a:lnSpc>
              <a:spcBef>
                <a:spcPts val="600"/>
              </a:spcBef>
              <a:buClr>
                <a:srgbClr val="000099"/>
              </a:buClr>
              <a:buSzPct val="100000"/>
              <a:buFont typeface="Wingdings" pitchFamily="2" charset="2"/>
              <a:buChar char="ü"/>
              <a:defRPr/>
            </a:pPr>
            <a:r>
              <a:rPr lang="zh-CN" altLang="en-US" sz="1900" b="1" dirty="0">
                <a:solidFill>
                  <a:srgbClr val="000099"/>
                </a:solidFill>
                <a:latin typeface="Times New Roman" pitchFamily="18" charset="0"/>
                <a:ea typeface="宋体" pitchFamily="2" charset="-122"/>
              </a:rPr>
              <a:t>中科院化学所：</a:t>
            </a:r>
            <a:r>
              <a:rPr lang="zh-CN" altLang="en-US" sz="1900" b="1" dirty="0">
                <a:solidFill>
                  <a:srgbClr val="800000"/>
                </a:solidFill>
                <a:latin typeface="Times New Roman" pitchFamily="18" charset="0"/>
                <a:ea typeface="宋体" pitchFamily="2" charset="-122"/>
              </a:rPr>
              <a:t>中国科学院先进高分子材料国防创新工程中心</a:t>
            </a:r>
            <a:endParaRPr lang="en-US" altLang="zh-CN" sz="1900" b="1" dirty="0">
              <a:solidFill>
                <a:srgbClr val="800000"/>
              </a:solidFill>
              <a:latin typeface="Times New Roman" pitchFamily="18" charset="0"/>
              <a:ea typeface="宋体" pitchFamily="2" charset="-122"/>
            </a:endParaRPr>
          </a:p>
          <a:p>
            <a:pPr marL="342900" indent="-342900" algn="just">
              <a:lnSpc>
                <a:spcPts val="2500"/>
              </a:lnSpc>
              <a:spcBef>
                <a:spcPts val="600"/>
              </a:spcBef>
              <a:buClr>
                <a:srgbClr val="000099"/>
              </a:buClr>
              <a:buSzPct val="100000"/>
              <a:buFont typeface="Wingdings" pitchFamily="2" charset="2"/>
              <a:buChar char="ü"/>
              <a:defRPr/>
            </a:pPr>
            <a:r>
              <a:rPr lang="zh-CN" altLang="en-US" sz="1900" b="1" dirty="0">
                <a:solidFill>
                  <a:srgbClr val="000099"/>
                </a:solidFill>
                <a:latin typeface="Times New Roman" pitchFamily="18" charset="0"/>
                <a:ea typeface="宋体" pitchFamily="2" charset="-122"/>
              </a:rPr>
              <a:t>山东大学：</a:t>
            </a:r>
            <a:r>
              <a:rPr lang="zh-CN" altLang="en-US" sz="1900" b="1" dirty="0">
                <a:solidFill>
                  <a:srgbClr val="800000"/>
                </a:solidFill>
                <a:latin typeface="Times New Roman" pitchFamily="18" charset="0"/>
                <a:ea typeface="宋体" pitchFamily="2" charset="-122"/>
              </a:rPr>
              <a:t>特种功能聚集体材料教育部重点实验室</a:t>
            </a:r>
            <a:endParaRPr lang="en-US" altLang="zh-CN" sz="1900" b="1" dirty="0">
              <a:solidFill>
                <a:srgbClr val="800000"/>
              </a:solidFill>
              <a:latin typeface="Times New Roman" pitchFamily="18" charset="0"/>
              <a:ea typeface="宋体" pitchFamily="2" charset="-122"/>
            </a:endParaRPr>
          </a:p>
          <a:p>
            <a:pPr marL="342900" indent="-342900" algn="just">
              <a:lnSpc>
                <a:spcPts val="2500"/>
              </a:lnSpc>
              <a:spcBef>
                <a:spcPts val="600"/>
              </a:spcBef>
              <a:buClr>
                <a:srgbClr val="000099"/>
              </a:buClr>
              <a:buSzPct val="100000"/>
              <a:buFont typeface="Wingdings" pitchFamily="2" charset="2"/>
              <a:buChar char="ü"/>
              <a:defRPr/>
            </a:pPr>
            <a:r>
              <a:rPr lang="zh-CN" altLang="en-US" sz="1900" b="1" dirty="0">
                <a:solidFill>
                  <a:srgbClr val="000099"/>
                </a:solidFill>
                <a:latin typeface="Times New Roman" pitchFamily="18" charset="0"/>
                <a:ea typeface="宋体" pitchFamily="2" charset="-122"/>
              </a:rPr>
              <a:t>武汉大学：</a:t>
            </a:r>
            <a:r>
              <a:rPr lang="zh-CN" altLang="en-US" sz="1900" b="1" dirty="0">
                <a:solidFill>
                  <a:srgbClr val="800000"/>
                </a:solidFill>
                <a:latin typeface="Times New Roman" pitchFamily="18" charset="0"/>
                <a:ea typeface="宋体" pitchFamily="2" charset="-122"/>
              </a:rPr>
              <a:t>有机硅化合物及材料教育部工程研究中心</a:t>
            </a:r>
            <a:endParaRPr lang="en-US" altLang="zh-CN" sz="1900" b="1" dirty="0">
              <a:solidFill>
                <a:srgbClr val="800000"/>
              </a:solidFill>
              <a:latin typeface="Times New Roman" pitchFamily="18" charset="0"/>
              <a:ea typeface="宋体" pitchFamily="2" charset="-122"/>
            </a:endParaRPr>
          </a:p>
          <a:p>
            <a:pPr marL="342900" indent="-342900" algn="just">
              <a:lnSpc>
                <a:spcPts val="2500"/>
              </a:lnSpc>
              <a:spcBef>
                <a:spcPts val="600"/>
              </a:spcBef>
              <a:buClr>
                <a:srgbClr val="000099"/>
              </a:buClr>
              <a:buSzPct val="100000"/>
              <a:buFont typeface="Wingdings" pitchFamily="2" charset="2"/>
              <a:buChar char="ü"/>
              <a:defRPr/>
            </a:pPr>
            <a:r>
              <a:rPr lang="zh-CN" altLang="en-US" sz="1900" b="1" dirty="0">
                <a:solidFill>
                  <a:srgbClr val="000099"/>
                </a:solidFill>
                <a:latin typeface="Times New Roman" pitchFamily="18" charset="0"/>
                <a:ea typeface="宋体" pitchFamily="2" charset="-122"/>
              </a:rPr>
              <a:t>杭州师范大学：</a:t>
            </a:r>
            <a:r>
              <a:rPr lang="zh-CN" altLang="en-US" sz="1900" b="1" dirty="0">
                <a:solidFill>
                  <a:srgbClr val="800000"/>
                </a:solidFill>
                <a:latin typeface="Times New Roman" pitchFamily="18" charset="0"/>
                <a:ea typeface="宋体" pitchFamily="2" charset="-122"/>
              </a:rPr>
              <a:t>有机硅化学及材料技术教育部重点实验室</a:t>
            </a:r>
            <a:endParaRPr lang="en-US" altLang="zh-CN" sz="1900" b="1" dirty="0">
              <a:solidFill>
                <a:srgbClr val="800000"/>
              </a:solidFill>
              <a:latin typeface="Times New Roman" pitchFamily="18" charset="0"/>
              <a:ea typeface="宋体" pitchFamily="2" charset="-122"/>
            </a:endParaRPr>
          </a:p>
        </p:txBody>
      </p:sp>
      <p:sp>
        <p:nvSpPr>
          <p:cNvPr id="7"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12092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1472" y="1357298"/>
            <a:ext cx="7929618" cy="2169825"/>
          </a:xfrm>
          <a:prstGeom prst="rect">
            <a:avLst/>
          </a:prstGeom>
        </p:spPr>
        <p:txBody>
          <a:bodyPr wrap="square">
            <a:spAutoFit/>
          </a:bodyPr>
          <a:lstStyle/>
          <a:p>
            <a:pPr marL="342900" indent="-342900" algn="just">
              <a:lnSpc>
                <a:spcPts val="3000"/>
              </a:lnSpc>
              <a:spcBef>
                <a:spcPts val="1200"/>
              </a:spcBef>
              <a:buClr>
                <a:srgbClr val="FF0000"/>
              </a:buClr>
              <a:buSzPct val="80000"/>
              <a:buFont typeface="Wingdings" pitchFamily="2" charset="2"/>
              <a:buChar char="Ø"/>
              <a:defRPr/>
            </a:pPr>
            <a:r>
              <a:rPr lang="en-US" altLang="zh-CN" sz="2000" b="1" dirty="0">
                <a:latin typeface="Times New Roman" pitchFamily="18" charset="0"/>
              </a:rPr>
              <a:t>2017</a:t>
            </a:r>
            <a:r>
              <a:rPr lang="zh-CN" altLang="zh-CN" sz="2000" b="1" dirty="0">
                <a:latin typeface="Times New Roman" pitchFamily="18" charset="0"/>
              </a:rPr>
              <a:t>年</a:t>
            </a:r>
            <a:r>
              <a:rPr lang="en-US" altLang="zh-CN" sz="2000" b="1" dirty="0">
                <a:latin typeface="Times New Roman" pitchFamily="18" charset="0"/>
              </a:rPr>
              <a:t>8</a:t>
            </a:r>
            <a:r>
              <a:rPr lang="zh-CN" altLang="en-US" sz="2000" b="1" dirty="0">
                <a:latin typeface="Times New Roman" pitchFamily="18" charset="0"/>
              </a:rPr>
              <a:t>月</a:t>
            </a:r>
            <a:r>
              <a:rPr lang="zh-CN" altLang="zh-CN" sz="2000" b="1" dirty="0">
                <a:latin typeface="Times New Roman" pitchFamily="18" charset="0"/>
              </a:rPr>
              <a:t>，</a:t>
            </a:r>
            <a:r>
              <a:rPr lang="zh-CN" altLang="en-US" sz="2000" b="1" dirty="0">
                <a:latin typeface="Times New Roman" pitchFamily="18" charset="0"/>
              </a:rPr>
              <a:t>中国成功举办了</a:t>
            </a:r>
            <a:r>
              <a:rPr lang="zh-CN" altLang="zh-CN" sz="2000" b="1" dirty="0">
                <a:latin typeface="Times New Roman" pitchFamily="18" charset="0"/>
              </a:rPr>
              <a:t>第</a:t>
            </a:r>
            <a:r>
              <a:rPr lang="en-US" altLang="zh-CN" sz="2000" b="1" dirty="0">
                <a:latin typeface="Times New Roman" pitchFamily="18" charset="0"/>
              </a:rPr>
              <a:t>18 </a:t>
            </a:r>
            <a:r>
              <a:rPr lang="zh-CN" altLang="zh-CN" sz="2000" b="1" dirty="0">
                <a:latin typeface="Times New Roman" pitchFamily="18" charset="0"/>
              </a:rPr>
              <a:t>届国际硅化学大会</a:t>
            </a:r>
            <a:r>
              <a:rPr lang="zh-CN" altLang="en-US" sz="2000" b="1" dirty="0">
                <a:latin typeface="Times New Roman" pitchFamily="18" charset="0"/>
              </a:rPr>
              <a:t>和</a:t>
            </a:r>
            <a:r>
              <a:rPr lang="zh-CN" altLang="zh-CN" sz="2000" b="1" dirty="0">
                <a:latin typeface="Times New Roman" pitchFamily="18" charset="0"/>
              </a:rPr>
              <a:t>第</a:t>
            </a:r>
            <a:r>
              <a:rPr lang="en-US" altLang="zh-CN" sz="2000" b="1" dirty="0">
                <a:latin typeface="Times New Roman" pitchFamily="18" charset="0"/>
              </a:rPr>
              <a:t> 6 </a:t>
            </a:r>
            <a:r>
              <a:rPr lang="zh-CN" altLang="zh-CN" sz="2000" b="1" dirty="0">
                <a:latin typeface="Times New Roman" pitchFamily="18" charset="0"/>
              </a:rPr>
              <a:t>届亚洲硅化学论坛。</a:t>
            </a:r>
            <a:endParaRPr lang="en-US" altLang="zh-CN" sz="2000" b="1" dirty="0">
              <a:latin typeface="Times New Roman" pitchFamily="18" charset="0"/>
            </a:endParaRPr>
          </a:p>
          <a:p>
            <a:pPr marL="342900" indent="-342900" algn="just">
              <a:lnSpc>
                <a:spcPts val="3000"/>
              </a:lnSpc>
              <a:spcBef>
                <a:spcPts val="1200"/>
              </a:spcBef>
              <a:buClr>
                <a:srgbClr val="FF0000"/>
              </a:buClr>
              <a:buSzPct val="80000"/>
              <a:buFont typeface="Wingdings" pitchFamily="2" charset="2"/>
              <a:buChar char="Ø"/>
              <a:defRPr/>
            </a:pPr>
            <a:r>
              <a:rPr lang="zh-CN" altLang="zh-CN" sz="2000" b="1" dirty="0">
                <a:latin typeface="Times New Roman" pitchFamily="18" charset="0"/>
              </a:rPr>
              <a:t>本届大会吸引了来自德国、美国、日本、加拿大、法国、俄罗斯等</a:t>
            </a:r>
            <a:r>
              <a:rPr lang="en-US" altLang="zh-CN" sz="2000" b="1" dirty="0">
                <a:latin typeface="Times New Roman" pitchFamily="18" charset="0"/>
              </a:rPr>
              <a:t>20</a:t>
            </a:r>
            <a:r>
              <a:rPr lang="zh-CN" altLang="zh-CN" sz="2000" b="1" dirty="0">
                <a:latin typeface="Times New Roman" pitchFamily="18" charset="0"/>
              </a:rPr>
              <a:t>多个国家的专家学者，注册参会人数达</a:t>
            </a:r>
            <a:r>
              <a:rPr lang="en-US" altLang="zh-CN" sz="2000" b="1" dirty="0">
                <a:latin typeface="Times New Roman" pitchFamily="18" charset="0"/>
              </a:rPr>
              <a:t>736</a:t>
            </a:r>
            <a:r>
              <a:rPr lang="zh-CN" altLang="zh-CN" sz="2000" b="1" dirty="0">
                <a:latin typeface="Times New Roman" pitchFamily="18" charset="0"/>
              </a:rPr>
              <a:t>人，其中国外参会者</a:t>
            </a:r>
            <a:r>
              <a:rPr lang="en-US" altLang="zh-CN" sz="2000" b="1" dirty="0">
                <a:latin typeface="Times New Roman" pitchFamily="18" charset="0"/>
              </a:rPr>
              <a:t>259</a:t>
            </a:r>
            <a:r>
              <a:rPr lang="zh-CN" altLang="zh-CN" sz="2000" b="1" dirty="0">
                <a:latin typeface="Times New Roman" pitchFamily="18" charset="0"/>
              </a:rPr>
              <a:t>人，是历届参会人数最多的一次大会。</a:t>
            </a:r>
            <a:endParaRPr lang="en-US" altLang="zh-CN" sz="2000" b="1" dirty="0">
              <a:latin typeface="Times New Roman" pitchFamily="18" charset="0"/>
            </a:endParaRPr>
          </a:p>
        </p:txBody>
      </p:sp>
      <p:grpSp>
        <p:nvGrpSpPr>
          <p:cNvPr id="6" name="组合 5"/>
          <p:cNvGrpSpPr/>
          <p:nvPr/>
        </p:nvGrpSpPr>
        <p:grpSpPr>
          <a:xfrm>
            <a:off x="1357290" y="3786190"/>
            <a:ext cx="6500858" cy="2009178"/>
            <a:chOff x="1357290" y="3714752"/>
            <a:chExt cx="6643734" cy="2080616"/>
          </a:xfrm>
        </p:grpSpPr>
        <p:pic>
          <p:nvPicPr>
            <p:cNvPr id="7" name="Picture 2"/>
            <p:cNvPicPr>
              <a:picLocks noChangeAspect="1" noChangeArrowheads="1"/>
            </p:cNvPicPr>
            <p:nvPr/>
          </p:nvPicPr>
          <p:blipFill>
            <a:blip r:embed="rId3" cstate="print"/>
            <a:srcRect/>
            <a:stretch>
              <a:fillRect/>
            </a:stretch>
          </p:blipFill>
          <p:spPr bwMode="auto">
            <a:xfrm>
              <a:off x="4857752" y="3717670"/>
              <a:ext cx="3143272" cy="206400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1601"/>
            <a:stretch>
              <a:fillRect/>
            </a:stretch>
          </p:blipFill>
          <p:spPr bwMode="auto">
            <a:xfrm>
              <a:off x="1357290" y="3714752"/>
              <a:ext cx="2892705" cy="2080616"/>
            </a:xfrm>
            <a:prstGeom prst="rect">
              <a:avLst/>
            </a:prstGeom>
            <a:noFill/>
            <a:ln w="9525">
              <a:noFill/>
              <a:miter lim="800000"/>
              <a:headEnd/>
              <a:tailEnd/>
            </a:ln>
          </p:spPr>
        </p:pic>
      </p:grpSp>
      <p:sp>
        <p:nvSpPr>
          <p:cNvPr id="9"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5193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928802"/>
            <a:ext cx="8001056" cy="3939540"/>
          </a:xfrm>
          <a:prstGeom prst="rect">
            <a:avLst/>
          </a:prstGeom>
        </p:spPr>
        <p:txBody>
          <a:bodyPr wrap="square" lIns="72000">
            <a:spAutoFit/>
          </a:bodyPr>
          <a:lstStyle/>
          <a:p>
            <a:pPr marL="342900" indent="-342900" algn="just">
              <a:lnSpc>
                <a:spcPts val="3200"/>
              </a:lnSpc>
              <a:spcBef>
                <a:spcPts val="600"/>
              </a:spcBef>
              <a:buClr>
                <a:srgbClr val="FF0000"/>
              </a:buClr>
              <a:buSzPct val="80000"/>
              <a:buFont typeface="Wingdings" pitchFamily="2" charset="2"/>
              <a:buChar char="Ø"/>
              <a:defRPr/>
            </a:pPr>
            <a:r>
              <a:rPr lang="zh-CN" altLang="zh-CN" sz="1900" b="1" dirty="0"/>
              <a:t>有机硅</a:t>
            </a:r>
            <a:r>
              <a:rPr lang="zh-CN" altLang="en-US" sz="1900" b="1" dirty="0"/>
              <a:t>既</a:t>
            </a:r>
            <a:r>
              <a:rPr lang="zh-CN" altLang="zh-CN" sz="1900" b="1" dirty="0"/>
              <a:t>是战略性新兴产业新材料的重要组成部分，</a:t>
            </a:r>
            <a:r>
              <a:rPr lang="zh-CN" altLang="en-US" sz="1900" b="1" dirty="0"/>
              <a:t>也是其它战略性新兴产业不可</a:t>
            </a:r>
            <a:r>
              <a:rPr lang="zh-CN" altLang="zh-CN" sz="1900" b="1" dirty="0"/>
              <a:t>或缺的配套材料</a:t>
            </a:r>
            <a:r>
              <a:rPr lang="zh-CN" altLang="en-US" sz="1900" b="1" dirty="0"/>
              <a:t>。</a:t>
            </a:r>
            <a:r>
              <a:rPr lang="zh-CN" altLang="zh-CN" sz="1900" b="1" dirty="0"/>
              <a:t>在国务院各部委历年发布的《中国高新技术产品目录》、《战略性新兴产业分类目录》等政策文件中，有机硅材料一直被列为鼓励发展的化工新材料。</a:t>
            </a:r>
            <a:endParaRPr lang="zh-CN" altLang="en-US" sz="1900" b="1" dirty="0"/>
          </a:p>
          <a:p>
            <a:pPr marL="342900" indent="-342900" algn="just">
              <a:lnSpc>
                <a:spcPts val="3200"/>
              </a:lnSpc>
              <a:spcBef>
                <a:spcPts val="600"/>
              </a:spcBef>
              <a:buClr>
                <a:srgbClr val="FF0000"/>
              </a:buClr>
              <a:buSzPct val="80000"/>
              <a:buFont typeface="Wingdings" pitchFamily="2" charset="2"/>
              <a:buChar char="Ø"/>
              <a:defRPr/>
            </a:pPr>
            <a:r>
              <a:rPr lang="zh-CN" altLang="zh-CN" sz="1900" b="1" dirty="0"/>
              <a:t>除了有效促进建筑、纺织、电子电气等传统行业</a:t>
            </a:r>
            <a:r>
              <a:rPr lang="zh-CN" altLang="en-US" sz="1900" b="1" dirty="0"/>
              <a:t>技术升级和产业</a:t>
            </a:r>
            <a:r>
              <a:rPr lang="zh-CN" altLang="zh-CN" sz="1900" b="1" dirty="0"/>
              <a:t>发展外，有机硅</a:t>
            </a:r>
            <a:r>
              <a:rPr lang="zh-CN" altLang="en-US" sz="1900" b="1" dirty="0"/>
              <a:t>还</a:t>
            </a:r>
            <a:r>
              <a:rPr lang="zh-CN" altLang="zh-CN" sz="1900" b="1" dirty="0"/>
              <a:t>为节能环保、新一代信息技术、新能源、国防军工、高端装备制造等国家战略性新兴产业及其它重</a:t>
            </a:r>
            <a:r>
              <a:rPr lang="zh-CN" altLang="en-US" sz="1900" b="1" dirty="0"/>
              <a:t>点</a:t>
            </a:r>
            <a:r>
              <a:rPr lang="zh-CN" altLang="zh-CN" sz="1900" b="1" dirty="0"/>
              <a:t>行业的</a:t>
            </a:r>
            <a:r>
              <a:rPr lang="zh-CN" altLang="en-US" sz="1900" b="1" dirty="0"/>
              <a:t>集成</a:t>
            </a:r>
            <a:r>
              <a:rPr lang="zh-CN" altLang="zh-CN" sz="1900" b="1" dirty="0"/>
              <a:t>创新和健康发展提供了</a:t>
            </a:r>
            <a:r>
              <a:rPr lang="zh-CN" altLang="en-US" sz="1900" b="1" dirty="0"/>
              <a:t>有力</a:t>
            </a:r>
            <a:r>
              <a:rPr lang="zh-CN" altLang="zh-CN" sz="1900" b="1" dirty="0"/>
              <a:t>的</a:t>
            </a:r>
            <a:r>
              <a:rPr lang="zh-CN" altLang="en-US" sz="1900" b="1" dirty="0"/>
              <a:t>支撑和保障</a:t>
            </a:r>
            <a:r>
              <a:rPr lang="zh-CN" altLang="zh-CN" sz="1900" b="1" dirty="0"/>
              <a:t>。</a:t>
            </a:r>
            <a:endParaRPr lang="en-US" altLang="zh-CN" sz="1900" b="1" dirty="0"/>
          </a:p>
          <a:p>
            <a:pPr marL="342900" indent="-342900" algn="just">
              <a:lnSpc>
                <a:spcPts val="3200"/>
              </a:lnSpc>
              <a:spcBef>
                <a:spcPts val="600"/>
              </a:spcBef>
              <a:buClr>
                <a:srgbClr val="FF0000"/>
              </a:buClr>
              <a:buSzPct val="80000"/>
              <a:buFont typeface="Wingdings" pitchFamily="2" charset="2"/>
              <a:buChar char="Ø"/>
              <a:defRPr/>
            </a:pPr>
            <a:r>
              <a:rPr lang="zh-CN" altLang="en-US" sz="1900" b="1" dirty="0"/>
              <a:t>估计</a:t>
            </a:r>
            <a:r>
              <a:rPr lang="zh-CN" altLang="zh-CN" sz="1900" b="1" dirty="0"/>
              <a:t>我国有机硅材料在战略性新兴产业中的用量约占总量的</a:t>
            </a:r>
            <a:r>
              <a:rPr lang="en-US" altLang="zh-CN" sz="1900" b="1" dirty="0">
                <a:latin typeface="Times New Roman" pitchFamily="18" charset="0"/>
                <a:cs typeface="Times New Roman" pitchFamily="18" charset="0"/>
              </a:rPr>
              <a:t>30%</a:t>
            </a:r>
            <a:r>
              <a:rPr lang="zh-CN" altLang="en-US" sz="1900" b="1" dirty="0">
                <a:latin typeface="Times New Roman" pitchFamily="18" charset="0"/>
                <a:cs typeface="Times New Roman" pitchFamily="18" charset="0"/>
              </a:rPr>
              <a:t>。</a:t>
            </a:r>
            <a:endParaRPr lang="en-US" altLang="zh-CN" sz="1900" b="1" kern="0" dirty="0">
              <a:latin typeface="宋体" pitchFamily="2" charset="-122"/>
              <a:ea typeface="宋体" pitchFamily="2" charset="-122"/>
            </a:endParaRPr>
          </a:p>
        </p:txBody>
      </p:sp>
      <p:sp>
        <p:nvSpPr>
          <p:cNvPr id="5" name="矩形 4"/>
          <p:cNvSpPr/>
          <p:nvPr/>
        </p:nvSpPr>
        <p:spPr>
          <a:xfrm>
            <a:off x="785786" y="1214422"/>
            <a:ext cx="4647426"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❺ 技术先导，助推新兴产业崛起</a:t>
            </a:r>
          </a:p>
        </p:txBody>
      </p:sp>
      <p:sp>
        <p:nvSpPr>
          <p:cNvPr id="6"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5354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5852" y="214290"/>
            <a:ext cx="5929828" cy="549757"/>
          </a:xfrm>
          <a:prstGeom prst="rect">
            <a:avLst/>
          </a:prstGeom>
        </p:spPr>
        <p:txBody>
          <a:bodyPr wrap="none" tIns="72000">
            <a:spAutoFit/>
          </a:bodyPr>
          <a:lstStyle/>
          <a:p>
            <a:r>
              <a:rPr lang="zh-CN" altLang="en-US" sz="2800" dirty="0">
                <a:solidFill>
                  <a:srgbClr val="FF0000"/>
                </a:solidFill>
                <a:latin typeface="黑体" pitchFamily="49" charset="-122"/>
                <a:ea typeface="黑体" pitchFamily="49" charset="-122"/>
              </a:rPr>
              <a:t>有机硅对中国社会经济的影响和作用</a:t>
            </a:r>
          </a:p>
        </p:txBody>
      </p:sp>
      <p:graphicFrame>
        <p:nvGraphicFramePr>
          <p:cNvPr id="8" name="图示 7"/>
          <p:cNvGraphicFramePr/>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24735"/>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714489"/>
            <a:ext cx="8001056" cy="1759456"/>
          </a:xfrm>
          <a:prstGeom prst="rect">
            <a:avLst/>
          </a:prstGeom>
        </p:spPr>
        <p:txBody>
          <a:bodyPr wrap="square" lIns="72000">
            <a:spAutoFit/>
          </a:bodyPr>
          <a:lstStyle/>
          <a:p>
            <a:pPr marL="342900" indent="-342900" algn="just">
              <a:lnSpc>
                <a:spcPts val="2800"/>
              </a:lnSpc>
              <a:spcBef>
                <a:spcPts val="600"/>
              </a:spcBef>
              <a:spcAft>
                <a:spcPts val="600"/>
              </a:spcAft>
              <a:buClr>
                <a:srgbClr val="FF0000"/>
              </a:buClr>
              <a:buSzPct val="80000"/>
              <a:buFont typeface="Wingdings" pitchFamily="2" charset="2"/>
              <a:buChar char="Ø"/>
              <a:defRPr/>
            </a:pPr>
            <a:r>
              <a:rPr lang="zh-CN" altLang="zh-CN" sz="2400" b="1" dirty="0">
                <a:solidFill>
                  <a:srgbClr val="C00000"/>
                </a:solidFill>
              </a:rPr>
              <a:t>人民对美好生活的向往就是我们的奋斗目标</a:t>
            </a:r>
            <a:endParaRPr lang="en-US" altLang="zh-CN" sz="2400" b="1" dirty="0">
              <a:solidFill>
                <a:srgbClr val="C00000"/>
              </a:solidFill>
            </a:endParaRPr>
          </a:p>
          <a:p>
            <a:pPr marL="342900" indent="-342900" algn="just">
              <a:lnSpc>
                <a:spcPts val="3000"/>
              </a:lnSpc>
              <a:spcBef>
                <a:spcPts val="600"/>
              </a:spcBef>
              <a:buClr>
                <a:srgbClr val="FF0000"/>
              </a:buClr>
              <a:buSzPct val="80000"/>
              <a:buFont typeface="Wingdings" pitchFamily="2" charset="2"/>
              <a:buChar char="Ø"/>
              <a:defRPr/>
            </a:pPr>
            <a:r>
              <a:rPr lang="zh-CN" altLang="zh-CN" sz="2000" b="1" dirty="0"/>
              <a:t>有机硅以其安全、无毒、稳定、生物相容性</a:t>
            </a:r>
            <a:r>
              <a:rPr lang="zh-CN" altLang="en-US" sz="2000" b="1" dirty="0"/>
              <a:t>好等</a:t>
            </a:r>
            <a:r>
              <a:rPr lang="zh-CN" altLang="zh-CN" sz="2000" b="1" dirty="0"/>
              <a:t>特性</a:t>
            </a:r>
            <a:r>
              <a:rPr lang="zh-CN" altLang="en-US" sz="2000" b="1" dirty="0"/>
              <a:t>广泛</a:t>
            </a:r>
            <a:r>
              <a:rPr lang="zh-CN" altLang="zh-CN" sz="2000" b="1" dirty="0"/>
              <a:t>应用</a:t>
            </a:r>
            <a:r>
              <a:rPr lang="zh-CN" altLang="en-US" sz="2000" b="1" dirty="0"/>
              <a:t>于</a:t>
            </a:r>
            <a:r>
              <a:rPr lang="zh-CN" altLang="zh-CN" sz="2000" b="1" dirty="0"/>
              <a:t>医疗卫生</a:t>
            </a:r>
            <a:r>
              <a:rPr lang="zh-CN" altLang="en-US" sz="2000" b="1" dirty="0"/>
              <a:t>等健康领域和人们日常生活各个方面</a:t>
            </a:r>
            <a:r>
              <a:rPr lang="zh-CN" altLang="zh-CN" sz="2000" b="1" dirty="0"/>
              <a:t>，是最能体现</a:t>
            </a:r>
            <a:r>
              <a:rPr lang="zh-CN" altLang="en-US" sz="2000" b="1" dirty="0"/>
              <a:t>习总书记</a:t>
            </a:r>
            <a:r>
              <a:rPr lang="zh-CN" altLang="zh-CN" sz="2000" b="1" dirty="0"/>
              <a:t>这一理念的材料</a:t>
            </a:r>
            <a:r>
              <a:rPr lang="zh-CN" altLang="en-US" sz="2000" b="1" dirty="0"/>
              <a:t>。</a:t>
            </a:r>
            <a:endParaRPr lang="zh-CN" altLang="zh-CN" sz="2000" dirty="0"/>
          </a:p>
        </p:txBody>
      </p:sp>
      <p:sp>
        <p:nvSpPr>
          <p:cNvPr id="5" name="矩形 4"/>
          <p:cNvSpPr/>
          <p:nvPr/>
        </p:nvSpPr>
        <p:spPr>
          <a:xfrm>
            <a:off x="785786" y="1071546"/>
            <a:ext cx="4647426"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❻ 提高生活品质，美化人民生活</a:t>
            </a:r>
          </a:p>
        </p:txBody>
      </p:sp>
      <p:pic>
        <p:nvPicPr>
          <p:cNvPr id="6" name="图片 5" descr="1508292223316.gif"/>
          <p:cNvPicPr>
            <a:picLocks noChangeAspect="1"/>
          </p:cNvPicPr>
          <p:nvPr/>
        </p:nvPicPr>
        <p:blipFill>
          <a:blip r:embed="rId3" cstate="print"/>
          <a:stretch>
            <a:fillRect/>
          </a:stretch>
        </p:blipFill>
        <p:spPr>
          <a:xfrm>
            <a:off x="4357686" y="3786190"/>
            <a:ext cx="3567349" cy="2000264"/>
          </a:xfrm>
          <a:prstGeom prst="rect">
            <a:avLst/>
          </a:prstGeom>
        </p:spPr>
      </p:pic>
      <p:sp>
        <p:nvSpPr>
          <p:cNvPr id="8" name="矩形 7"/>
          <p:cNvSpPr/>
          <p:nvPr/>
        </p:nvSpPr>
        <p:spPr>
          <a:xfrm>
            <a:off x="1142976" y="3571876"/>
            <a:ext cx="2928958" cy="2477601"/>
          </a:xfrm>
          <a:prstGeom prst="rect">
            <a:avLst/>
          </a:prstGeom>
        </p:spPr>
        <p:txBody>
          <a:bodyPr wrap="square">
            <a:spAutoFit/>
          </a:bodyPr>
          <a:lstStyle/>
          <a:p>
            <a:pPr lvl="1" algn="just" eaLnBrk="1" hangingPunct="1">
              <a:lnSpc>
                <a:spcPts val="2600"/>
              </a:lnSpc>
              <a:spcBef>
                <a:spcPts val="600"/>
              </a:spcBef>
              <a:buClr>
                <a:srgbClr val="7030A0"/>
              </a:buClr>
              <a:buSzPct val="80000"/>
              <a:buFont typeface="Wingdings" pitchFamily="2" charset="2"/>
              <a:buChar char="l"/>
              <a:defRPr/>
            </a:pPr>
            <a:r>
              <a:rPr lang="zh-CN" altLang="zh-CN" sz="2000" b="1" dirty="0"/>
              <a:t>医疗器械</a:t>
            </a:r>
            <a:endParaRPr lang="en-US" altLang="zh-CN" sz="2000" b="1" dirty="0"/>
          </a:p>
          <a:p>
            <a:pPr lvl="1" algn="just" eaLnBrk="1" hangingPunct="1">
              <a:lnSpc>
                <a:spcPts val="2600"/>
              </a:lnSpc>
              <a:spcBef>
                <a:spcPts val="600"/>
              </a:spcBef>
              <a:buClr>
                <a:srgbClr val="7030A0"/>
              </a:buClr>
              <a:buSzPct val="80000"/>
              <a:buFont typeface="Wingdings" pitchFamily="2" charset="2"/>
              <a:buChar char="l"/>
              <a:defRPr/>
            </a:pPr>
            <a:r>
              <a:rPr lang="zh-CN" altLang="en-US" sz="2000" b="1" dirty="0"/>
              <a:t>运动器械</a:t>
            </a:r>
            <a:endParaRPr lang="en-US" altLang="zh-CN" sz="2000" b="1" dirty="0"/>
          </a:p>
          <a:p>
            <a:pPr lvl="1" algn="just" eaLnBrk="1" hangingPunct="1">
              <a:lnSpc>
                <a:spcPts val="2600"/>
              </a:lnSpc>
              <a:spcBef>
                <a:spcPts val="600"/>
              </a:spcBef>
              <a:buClr>
                <a:srgbClr val="7030A0"/>
              </a:buClr>
              <a:buSzPct val="80000"/>
              <a:buFont typeface="Wingdings" pitchFamily="2" charset="2"/>
              <a:buChar char="l"/>
              <a:defRPr/>
            </a:pPr>
            <a:r>
              <a:rPr lang="zh-CN" altLang="en-US" sz="2000" b="1" dirty="0"/>
              <a:t>厨房用品</a:t>
            </a:r>
            <a:endParaRPr lang="en-US" altLang="zh-CN" sz="2000" b="1" dirty="0"/>
          </a:p>
          <a:p>
            <a:pPr lvl="1" algn="just" eaLnBrk="1" hangingPunct="1">
              <a:lnSpc>
                <a:spcPts val="2600"/>
              </a:lnSpc>
              <a:spcBef>
                <a:spcPts val="600"/>
              </a:spcBef>
              <a:buClr>
                <a:srgbClr val="7030A0"/>
              </a:buClr>
              <a:buSzPct val="80000"/>
              <a:buFont typeface="Wingdings" pitchFamily="2" charset="2"/>
              <a:buChar char="l"/>
              <a:defRPr/>
            </a:pPr>
            <a:r>
              <a:rPr lang="zh-CN" altLang="zh-CN" sz="2000" b="1" dirty="0"/>
              <a:t>婴童用品</a:t>
            </a:r>
            <a:endParaRPr lang="en-US" altLang="zh-CN" sz="2000" b="1" dirty="0"/>
          </a:p>
          <a:p>
            <a:pPr lvl="1" algn="just" eaLnBrk="1" hangingPunct="1">
              <a:lnSpc>
                <a:spcPts val="2600"/>
              </a:lnSpc>
              <a:spcBef>
                <a:spcPts val="600"/>
              </a:spcBef>
              <a:buClr>
                <a:srgbClr val="7030A0"/>
              </a:buClr>
              <a:buSzPct val="80000"/>
              <a:buFont typeface="Wingdings" pitchFamily="2" charset="2"/>
              <a:buChar char="l"/>
              <a:defRPr/>
            </a:pPr>
            <a:r>
              <a:rPr lang="zh-CN" altLang="zh-CN" sz="2000" b="1" dirty="0"/>
              <a:t>美容化妆用品</a:t>
            </a:r>
            <a:endParaRPr lang="en-US" altLang="zh-CN" sz="2000" b="1" dirty="0"/>
          </a:p>
          <a:p>
            <a:pPr lvl="1" algn="just" eaLnBrk="1" hangingPunct="1">
              <a:lnSpc>
                <a:spcPts val="2600"/>
              </a:lnSpc>
              <a:spcBef>
                <a:spcPts val="600"/>
              </a:spcBef>
              <a:buClr>
                <a:srgbClr val="7030A0"/>
              </a:buClr>
              <a:buSzPct val="80000"/>
              <a:buFont typeface="Wingdings" pitchFamily="2" charset="2"/>
              <a:buChar char="l"/>
              <a:defRPr/>
            </a:pPr>
            <a:r>
              <a:rPr lang="zh-CN" altLang="zh-CN" sz="2000" b="1" dirty="0"/>
              <a:t>个人护理用品</a:t>
            </a:r>
            <a:endParaRPr lang="en-US" altLang="zh-CN" sz="2000" b="1" dirty="0"/>
          </a:p>
        </p:txBody>
      </p:sp>
      <p:sp>
        <p:nvSpPr>
          <p:cNvPr id="9"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7889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5786" y="1214422"/>
            <a:ext cx="6186309"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❼ 替代石油基产品，为化解石油危机做贡献</a:t>
            </a:r>
          </a:p>
        </p:txBody>
      </p:sp>
      <p:sp>
        <p:nvSpPr>
          <p:cNvPr id="7" name="矩形 20"/>
          <p:cNvSpPr>
            <a:spLocks noChangeArrowheads="1"/>
          </p:cNvSpPr>
          <p:nvPr/>
        </p:nvSpPr>
        <p:spPr bwMode="auto">
          <a:xfrm>
            <a:off x="714348" y="1857364"/>
            <a:ext cx="7643866" cy="1708160"/>
          </a:xfrm>
          <a:prstGeom prst="rect">
            <a:avLst/>
          </a:prstGeom>
          <a:noFill/>
          <a:ln w="9525">
            <a:noFill/>
            <a:miter lim="800000"/>
            <a:headEnd/>
            <a:tailEnd/>
          </a:ln>
        </p:spPr>
        <p:txBody>
          <a:bodyPr wrap="square">
            <a:spAutoFit/>
          </a:bodyPr>
          <a:lstStyle/>
          <a:p>
            <a:pPr marL="342900" lvl="0" indent="-342900" algn="just">
              <a:lnSpc>
                <a:spcPts val="3000"/>
              </a:lnSpc>
              <a:spcBef>
                <a:spcPts val="600"/>
              </a:spcBef>
              <a:buClr>
                <a:srgbClr val="FF0000"/>
              </a:buClr>
              <a:buFont typeface="Wingdings" pitchFamily="2" charset="2"/>
              <a:buChar char="Ø"/>
            </a:pPr>
            <a:r>
              <a:rPr lang="en-US" altLang="zh-CN" sz="2000" b="1" dirty="0">
                <a:latin typeface="Times New Roman" pitchFamily="18" charset="0"/>
                <a:ea typeface="宋体" pitchFamily="2" charset="-122"/>
                <a:cs typeface="Times New Roman" pitchFamily="18" charset="0"/>
              </a:rPr>
              <a:t>2017</a:t>
            </a:r>
            <a:r>
              <a:rPr lang="zh-CN" altLang="en-US" sz="2000" b="1" dirty="0">
                <a:latin typeface="Times New Roman" pitchFamily="18" charset="0"/>
                <a:ea typeface="宋体" pitchFamily="2" charset="-122"/>
                <a:cs typeface="Times New Roman" pitchFamily="18" charset="0"/>
              </a:rPr>
              <a:t>年我国石油对外依存度高达到</a:t>
            </a:r>
            <a:r>
              <a:rPr lang="en-US" altLang="zh-CN" sz="2000" b="1" dirty="0">
                <a:latin typeface="Times New Roman" pitchFamily="18" charset="0"/>
                <a:ea typeface="宋体" pitchFamily="2" charset="-122"/>
                <a:cs typeface="Times New Roman" pitchFamily="18" charset="0"/>
              </a:rPr>
              <a:t>67.1%</a:t>
            </a:r>
            <a:r>
              <a:rPr lang="zh-CN" altLang="en-US" sz="2000" b="1" dirty="0">
                <a:latin typeface="Times New Roman" pitchFamily="18" charset="0"/>
                <a:ea typeface="宋体" pitchFamily="2" charset="-122"/>
                <a:cs typeface="Times New Roman" pitchFamily="18" charset="0"/>
              </a:rPr>
              <a:t>。</a:t>
            </a:r>
            <a:endParaRPr lang="en-US" altLang="zh-CN" sz="2000" b="1" dirty="0">
              <a:latin typeface="Times New Roman" pitchFamily="18" charset="0"/>
              <a:ea typeface="宋体" pitchFamily="2" charset="-122"/>
              <a:cs typeface="Times New Roman" pitchFamily="18" charset="0"/>
            </a:endParaRPr>
          </a:p>
          <a:p>
            <a:pPr marL="342900" indent="-342900" algn="just">
              <a:lnSpc>
                <a:spcPts val="3000"/>
              </a:lnSpc>
              <a:spcBef>
                <a:spcPts val="600"/>
              </a:spcBef>
              <a:buClr>
                <a:srgbClr val="FF0000"/>
              </a:buClr>
              <a:buFont typeface="Wingdings" pitchFamily="2" charset="2"/>
              <a:buChar char="Ø"/>
            </a:pPr>
            <a:r>
              <a:rPr lang="zh-CN" altLang="en-US" sz="2000" b="1" dirty="0">
                <a:latin typeface="Times New Roman" pitchFamily="18" charset="0"/>
                <a:ea typeface="宋体" pitchFamily="2" charset="-122"/>
                <a:cs typeface="Times New Roman" pitchFamily="18" charset="0"/>
              </a:rPr>
              <a:t>有机硅对石油和天然气依赖度低，是石油基合成材料理想的替代品。加快有机硅对石油基合成材料的取代，具有十分重要的战略意义。</a:t>
            </a:r>
          </a:p>
        </p:txBody>
      </p:sp>
      <p:graphicFrame>
        <p:nvGraphicFramePr>
          <p:cNvPr id="8" name="图示 7"/>
          <p:cNvGraphicFramePr/>
          <p:nvPr/>
        </p:nvGraphicFramePr>
        <p:xfrm>
          <a:off x="1285852" y="3857628"/>
          <a:ext cx="285752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组合 10"/>
          <p:cNvGrpSpPr/>
          <p:nvPr/>
        </p:nvGrpSpPr>
        <p:grpSpPr>
          <a:xfrm>
            <a:off x="4357686" y="4071942"/>
            <a:ext cx="4051109" cy="1592744"/>
            <a:chOff x="4357686" y="4286256"/>
            <a:chExt cx="4051109" cy="1592744"/>
          </a:xfrm>
        </p:grpSpPr>
        <p:sp>
          <p:nvSpPr>
            <p:cNvPr id="9" name="矩形 8"/>
            <p:cNvSpPr/>
            <p:nvPr/>
          </p:nvSpPr>
          <p:spPr>
            <a:xfrm>
              <a:off x="4357686" y="4286256"/>
              <a:ext cx="4051109" cy="1592744"/>
            </a:xfrm>
            <a:prstGeom prst="rect">
              <a:avLst/>
            </a:prstGeom>
          </p:spPr>
          <p:txBody>
            <a:bodyPr wrap="none">
              <a:spAutoFit/>
            </a:bodyPr>
            <a:lstStyle/>
            <a:p>
              <a:pPr>
                <a:lnSpc>
                  <a:spcPts val="3700"/>
                </a:lnSpc>
              </a:pPr>
              <a:r>
                <a:rPr lang="zh-CN" altLang="en-US" sz="2400" b="1" dirty="0">
                  <a:solidFill>
                    <a:srgbClr val="000099"/>
                  </a:solidFill>
                  <a:latin typeface="Times New Roman" pitchFamily="18" charset="0"/>
                  <a:ea typeface="宋体" pitchFamily="2" charset="-122"/>
                  <a:cs typeface="Times New Roman" pitchFamily="18" charset="0"/>
                </a:rPr>
                <a:t>燃料 ☛ </a:t>
              </a:r>
              <a:r>
                <a:rPr lang="zh-CN" altLang="en-US" sz="2300" b="1" dirty="0">
                  <a:solidFill>
                    <a:srgbClr val="660066"/>
                  </a:solidFill>
                  <a:latin typeface="Times New Roman" pitchFamily="18" charset="0"/>
                  <a:ea typeface="宋体" pitchFamily="2" charset="-122"/>
                  <a:cs typeface="Times New Roman" pitchFamily="18" charset="0"/>
                </a:rPr>
                <a:t>新能源和新能源汽车</a:t>
              </a:r>
              <a:endParaRPr lang="en-US" altLang="zh-CN" sz="2300" b="1" dirty="0">
                <a:solidFill>
                  <a:srgbClr val="660066"/>
                </a:solidFill>
                <a:latin typeface="Times New Roman" pitchFamily="18" charset="0"/>
                <a:ea typeface="宋体" pitchFamily="2" charset="-122"/>
                <a:cs typeface="Times New Roman" pitchFamily="18" charset="0"/>
              </a:endParaRPr>
            </a:p>
            <a:p>
              <a:pPr>
                <a:lnSpc>
                  <a:spcPts val="3700"/>
                </a:lnSpc>
                <a:spcAft>
                  <a:spcPts val="600"/>
                </a:spcAft>
              </a:pPr>
              <a:endParaRPr lang="en-US" altLang="zh-CN" sz="2800" b="1" dirty="0">
                <a:latin typeface="Times New Roman" pitchFamily="18" charset="0"/>
                <a:ea typeface="宋体" pitchFamily="2" charset="-122"/>
                <a:cs typeface="Times New Roman" pitchFamily="18" charset="0"/>
              </a:endParaRPr>
            </a:p>
            <a:p>
              <a:pPr>
                <a:lnSpc>
                  <a:spcPts val="3700"/>
                </a:lnSpc>
              </a:pPr>
              <a:r>
                <a:rPr lang="zh-CN" altLang="en-US" sz="2400" b="1" dirty="0">
                  <a:solidFill>
                    <a:srgbClr val="000099"/>
                  </a:solidFill>
                  <a:latin typeface="Times New Roman" pitchFamily="18" charset="0"/>
                  <a:ea typeface="宋体" pitchFamily="2" charset="-122"/>
                  <a:cs typeface="Times New Roman" pitchFamily="18" charset="0"/>
                </a:rPr>
                <a:t>化工材料  ☛  </a:t>
              </a:r>
              <a:r>
                <a:rPr lang="zh-CN" altLang="en-US" sz="2400" b="1" dirty="0">
                  <a:solidFill>
                    <a:srgbClr val="660066"/>
                  </a:solidFill>
                  <a:latin typeface="Times New Roman" pitchFamily="18" charset="0"/>
                  <a:ea typeface="宋体" pitchFamily="2" charset="-122"/>
                  <a:cs typeface="Times New Roman" pitchFamily="18" charset="0"/>
                </a:rPr>
                <a:t>有机硅</a:t>
              </a:r>
              <a:endParaRPr lang="zh-CN" altLang="en-US" sz="2400" dirty="0">
                <a:solidFill>
                  <a:srgbClr val="660066"/>
                </a:solidFill>
              </a:endParaRPr>
            </a:p>
          </p:txBody>
        </p:sp>
        <p:pic>
          <p:nvPicPr>
            <p:cNvPr id="10" name="Picture 2"/>
            <p:cNvPicPr>
              <a:picLocks noChangeAspect="1" noChangeArrowheads="1"/>
            </p:cNvPicPr>
            <p:nvPr/>
          </p:nvPicPr>
          <p:blipFill>
            <a:blip r:embed="rId8" cstate="print"/>
            <a:srcRect/>
            <a:stretch>
              <a:fillRect/>
            </a:stretch>
          </p:blipFill>
          <p:spPr bwMode="auto">
            <a:xfrm rot="16200000">
              <a:off x="6572264" y="4929198"/>
              <a:ext cx="428631" cy="285754"/>
            </a:xfrm>
            <a:prstGeom prst="rect">
              <a:avLst/>
            </a:prstGeom>
            <a:noFill/>
            <a:ln w="9525">
              <a:noFill/>
              <a:miter lim="800000"/>
              <a:headEnd/>
              <a:tailEnd/>
            </a:ln>
          </p:spPr>
        </p:pic>
      </p:grpSp>
      <p:sp>
        <p:nvSpPr>
          <p:cNvPr id="12"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7082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1472" y="1928802"/>
            <a:ext cx="8072494" cy="3939540"/>
          </a:xfrm>
          <a:prstGeom prst="rect">
            <a:avLst/>
          </a:prstGeom>
        </p:spPr>
        <p:txBody>
          <a:bodyPr wrap="square">
            <a:spAutoFit/>
          </a:bodyPr>
          <a:lstStyle/>
          <a:p>
            <a:pPr marL="342900" indent="-342900" algn="just">
              <a:lnSpc>
                <a:spcPts val="3600"/>
              </a:lnSpc>
              <a:spcBef>
                <a:spcPts val="600"/>
              </a:spcBef>
              <a:buClr>
                <a:srgbClr val="FF0000"/>
              </a:buClr>
              <a:buFont typeface="Wingdings" pitchFamily="2" charset="2"/>
              <a:buChar char="Ø"/>
              <a:defRPr/>
            </a:pPr>
            <a:r>
              <a:rPr lang="zh-CN" altLang="en-US" sz="2000" b="1" dirty="0">
                <a:latin typeface="黑体" pitchFamily="49" charset="-122"/>
              </a:rPr>
              <a:t>中国是全球草甘膦</a:t>
            </a:r>
            <a:r>
              <a:rPr lang="zh-CN" altLang="zh-CN" sz="2000" b="1" dirty="0"/>
              <a:t>生产</a:t>
            </a:r>
            <a:r>
              <a:rPr lang="zh-CN" altLang="en-US" sz="2000" b="1" dirty="0"/>
              <a:t>大</a:t>
            </a:r>
            <a:r>
              <a:rPr lang="zh-CN" altLang="zh-CN" sz="2000" b="1" dirty="0"/>
              <a:t>国</a:t>
            </a:r>
            <a:r>
              <a:rPr lang="zh-CN" altLang="en-US" sz="2000" b="1" dirty="0">
                <a:latin typeface="黑体" pitchFamily="49" charset="-122"/>
              </a:rPr>
              <a:t>，</a:t>
            </a:r>
            <a:r>
              <a:rPr lang="zh-CN" altLang="en-US" sz="2000" b="1" dirty="0">
                <a:latin typeface="Times New Roman" pitchFamily="18" charset="0"/>
                <a:ea typeface="仿宋" charset="-122"/>
                <a:cs typeface="Times New Roman" pitchFamily="18" charset="0"/>
              </a:rPr>
              <a:t>每年副产氯甲烷约</a:t>
            </a:r>
            <a:r>
              <a:rPr lang="en-US" altLang="zh-CN" sz="2000" b="1" dirty="0">
                <a:latin typeface="Times New Roman" pitchFamily="18" charset="0"/>
                <a:ea typeface="仿宋" charset="-122"/>
                <a:cs typeface="Times New Roman" pitchFamily="18" charset="0"/>
              </a:rPr>
              <a:t>70</a:t>
            </a:r>
            <a:r>
              <a:rPr lang="zh-CN" altLang="en-US" sz="2000" b="1" dirty="0">
                <a:latin typeface="Times New Roman" pitchFamily="18" charset="0"/>
                <a:ea typeface="仿宋" charset="-122"/>
                <a:cs typeface="Times New Roman" pitchFamily="18" charset="0"/>
              </a:rPr>
              <a:t>万吨。</a:t>
            </a:r>
            <a:endParaRPr lang="en-US" altLang="zh-CN" sz="2000" b="1" dirty="0">
              <a:latin typeface="Times New Roman" pitchFamily="18" charset="0"/>
              <a:ea typeface="仿宋" charset="-122"/>
              <a:cs typeface="Times New Roman" pitchFamily="18" charset="0"/>
            </a:endParaRPr>
          </a:p>
          <a:p>
            <a:pPr marL="342900" indent="-342900" algn="just">
              <a:lnSpc>
                <a:spcPts val="3600"/>
              </a:lnSpc>
              <a:spcBef>
                <a:spcPts val="600"/>
              </a:spcBef>
              <a:buClr>
                <a:srgbClr val="FF0000"/>
              </a:buClr>
              <a:buFont typeface="Wingdings" pitchFamily="2" charset="2"/>
              <a:buChar char="Ø"/>
              <a:defRPr/>
            </a:pPr>
            <a:r>
              <a:rPr lang="zh-CN" altLang="en-US" sz="2000" b="1" dirty="0">
                <a:latin typeface="Times New Roman" pitchFamily="18" charset="0"/>
                <a:ea typeface="仿宋" charset="-122"/>
                <a:cs typeface="Times New Roman" pitchFamily="18" charset="0"/>
              </a:rPr>
              <a:t>在用于有机硅单体生产以前，</a:t>
            </a:r>
            <a:r>
              <a:rPr lang="zh-CN" altLang="en-US" sz="2000" b="1" dirty="0">
                <a:latin typeface="黑体" pitchFamily="49" charset="-122"/>
              </a:rPr>
              <a:t>草甘膦副产</a:t>
            </a:r>
            <a:r>
              <a:rPr lang="zh-CN" altLang="en-US" sz="2000" b="1" dirty="0">
                <a:latin typeface="Times New Roman" pitchFamily="18" charset="0"/>
                <a:ea typeface="仿宋" charset="-122"/>
                <a:cs typeface="Times New Roman" pitchFamily="18" charset="0"/>
              </a:rPr>
              <a:t>氯甲烷主要当废物处理，现在已经全部回收利用，</a:t>
            </a:r>
            <a:r>
              <a:rPr lang="en-US" altLang="zh-CN" sz="2000" b="1" dirty="0">
                <a:latin typeface="Times New Roman" pitchFamily="18" charset="0"/>
                <a:ea typeface="仿宋" charset="-122"/>
                <a:cs typeface="Times New Roman" pitchFamily="18" charset="0"/>
              </a:rPr>
              <a:t>90%</a:t>
            </a:r>
            <a:r>
              <a:rPr lang="zh-CN" altLang="en-US" sz="2000" b="1" dirty="0">
                <a:latin typeface="Times New Roman" pitchFamily="18" charset="0"/>
                <a:ea typeface="仿宋" charset="-122"/>
                <a:cs typeface="Times New Roman" pitchFamily="18" charset="0"/>
              </a:rPr>
              <a:t>以上用于有机硅生产，约占合成有机硅单体氯甲烷来源的</a:t>
            </a:r>
            <a:r>
              <a:rPr lang="en-US" altLang="zh-CN" sz="2000" b="1" dirty="0">
                <a:latin typeface="Times New Roman" pitchFamily="18" charset="0"/>
                <a:ea typeface="仿宋" charset="-122"/>
                <a:cs typeface="Times New Roman" pitchFamily="18" charset="0"/>
              </a:rPr>
              <a:t>35%</a:t>
            </a:r>
            <a:r>
              <a:rPr lang="zh-CN" altLang="en-US" sz="2000" b="1" dirty="0">
                <a:latin typeface="Times New Roman" pitchFamily="18" charset="0"/>
                <a:ea typeface="仿宋" charset="-122"/>
                <a:cs typeface="Times New Roman" pitchFamily="18" charset="0"/>
              </a:rPr>
              <a:t>。</a:t>
            </a:r>
            <a:endParaRPr lang="en-US" altLang="zh-CN" sz="2000" b="1" dirty="0">
              <a:latin typeface="Times New Roman" pitchFamily="18" charset="0"/>
              <a:ea typeface="仿宋" charset="-122"/>
              <a:cs typeface="Times New Roman" pitchFamily="18" charset="0"/>
            </a:endParaRPr>
          </a:p>
          <a:p>
            <a:pPr marL="342900" indent="-342900" algn="just">
              <a:lnSpc>
                <a:spcPts val="3600"/>
              </a:lnSpc>
              <a:spcBef>
                <a:spcPts val="600"/>
              </a:spcBef>
              <a:buClr>
                <a:srgbClr val="FF0000"/>
              </a:buClr>
              <a:buFont typeface="Wingdings" pitchFamily="2" charset="2"/>
              <a:buChar char="Ø"/>
              <a:defRPr/>
            </a:pPr>
            <a:r>
              <a:rPr lang="zh-CN" altLang="zh-CN" sz="2000" b="1" dirty="0">
                <a:latin typeface="Times New Roman" pitchFamily="18" charset="0"/>
                <a:ea typeface="仿宋" charset="-122"/>
                <a:cs typeface="Times New Roman" pitchFamily="18" charset="0"/>
              </a:rPr>
              <a:t>采用草甘膦的副产物氯甲烷作为原料生产有机硅单体</a:t>
            </a:r>
            <a:r>
              <a:rPr lang="zh-CN" altLang="en-US" sz="2000" b="1" dirty="0">
                <a:latin typeface="Times New Roman" pitchFamily="18" charset="0"/>
                <a:ea typeface="仿宋" charset="-122"/>
                <a:cs typeface="Times New Roman" pitchFamily="18" charset="0"/>
              </a:rPr>
              <a:t>，既</a:t>
            </a:r>
            <a:r>
              <a:rPr lang="zh-CN" altLang="zh-CN" sz="2000" b="1" dirty="0">
                <a:latin typeface="Times New Roman" pitchFamily="18" charset="0"/>
                <a:ea typeface="仿宋" charset="-122"/>
                <a:cs typeface="Times New Roman" pitchFamily="18" charset="0"/>
              </a:rPr>
              <a:t>解决了氯甲烷的污染问题，</a:t>
            </a:r>
            <a:r>
              <a:rPr lang="zh-CN" altLang="en-US" sz="2000" b="1" dirty="0">
                <a:latin typeface="Times New Roman" pitchFamily="18" charset="0"/>
                <a:ea typeface="仿宋" charset="-122"/>
                <a:cs typeface="Times New Roman" pitchFamily="18" charset="0"/>
              </a:rPr>
              <a:t>又</a:t>
            </a:r>
            <a:r>
              <a:rPr lang="zh-CN" altLang="zh-CN" sz="2000" b="1" dirty="0">
                <a:latin typeface="Times New Roman" pitchFamily="18" charset="0"/>
                <a:ea typeface="仿宋" charset="-122"/>
                <a:cs typeface="Times New Roman" pitchFamily="18" charset="0"/>
              </a:rPr>
              <a:t>实现</a:t>
            </a:r>
            <a:r>
              <a:rPr lang="zh-CN" altLang="en-US" sz="2000" b="1" dirty="0">
                <a:latin typeface="Times New Roman" pitchFamily="18" charset="0"/>
                <a:ea typeface="仿宋" charset="-122"/>
                <a:cs typeface="Times New Roman" pitchFamily="18" charset="0"/>
              </a:rPr>
              <a:t>了</a:t>
            </a:r>
            <a:r>
              <a:rPr lang="zh-CN" altLang="zh-CN" sz="2000" b="1" dirty="0">
                <a:latin typeface="Times New Roman" pitchFamily="18" charset="0"/>
                <a:ea typeface="仿宋" charset="-122"/>
                <a:cs typeface="Times New Roman" pitchFamily="18" charset="0"/>
              </a:rPr>
              <a:t>资源的高效循环和最大化利用</a:t>
            </a:r>
            <a:r>
              <a:rPr lang="zh-CN" altLang="en-US" sz="2000" b="1" dirty="0">
                <a:latin typeface="Times New Roman" pitchFamily="18" charset="0"/>
                <a:ea typeface="仿宋" charset="-122"/>
                <a:cs typeface="Times New Roman" pitchFamily="18" charset="0"/>
              </a:rPr>
              <a:t>，是典型的清洁生产和循环经济模式。对</a:t>
            </a:r>
            <a:r>
              <a:rPr lang="zh-CN" altLang="zh-CN" sz="2000" b="1" dirty="0">
                <a:latin typeface="Times New Roman" pitchFamily="18" charset="0"/>
                <a:ea typeface="仿宋" charset="-122"/>
                <a:cs typeface="Times New Roman" pitchFamily="18" charset="0"/>
              </a:rPr>
              <a:t>建设资源节约、环境友好型社会和实现社会的可持续发展具有十分重要的</a:t>
            </a:r>
            <a:r>
              <a:rPr lang="zh-CN" altLang="en-US" sz="2000" b="1" dirty="0">
                <a:latin typeface="Times New Roman" pitchFamily="18" charset="0"/>
                <a:ea typeface="仿宋" charset="-122"/>
                <a:cs typeface="Times New Roman" pitchFamily="18" charset="0"/>
              </a:rPr>
              <a:t>示范</a:t>
            </a:r>
            <a:r>
              <a:rPr lang="zh-CN" altLang="zh-CN" sz="2000" b="1" dirty="0">
                <a:latin typeface="Times New Roman" pitchFamily="18" charset="0"/>
                <a:ea typeface="仿宋" charset="-122"/>
                <a:cs typeface="Times New Roman" pitchFamily="18" charset="0"/>
              </a:rPr>
              <a:t>作用。</a:t>
            </a:r>
            <a:endParaRPr lang="en-US" altLang="zh-CN" sz="2000" b="1" dirty="0">
              <a:latin typeface="Times New Roman" pitchFamily="18" charset="0"/>
              <a:ea typeface="仿宋" charset="-122"/>
              <a:cs typeface="Times New Roman" pitchFamily="18" charset="0"/>
            </a:endParaRPr>
          </a:p>
        </p:txBody>
      </p:sp>
      <p:sp>
        <p:nvSpPr>
          <p:cNvPr id="5"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
        <p:nvSpPr>
          <p:cNvPr id="6" name="矩形 5"/>
          <p:cNvSpPr/>
          <p:nvPr/>
        </p:nvSpPr>
        <p:spPr>
          <a:xfrm>
            <a:off x="785786" y="1214422"/>
            <a:ext cx="5143536" cy="461665"/>
          </a:xfrm>
          <a:prstGeom prst="rect">
            <a:avLst/>
          </a:prstGeom>
        </p:spPr>
        <p:txBody>
          <a:bodyPr wrap="square">
            <a:spAutoFit/>
          </a:bodyPr>
          <a:lstStyle/>
          <a:p>
            <a:r>
              <a:rPr lang="zh-CN" altLang="en-US" sz="2400" dirty="0">
                <a:solidFill>
                  <a:srgbClr val="660066"/>
                </a:solidFill>
                <a:latin typeface="黑体" pitchFamily="2" charset="-122"/>
                <a:ea typeface="黑体" pitchFamily="2" charset="-122"/>
              </a:rPr>
              <a:t>❽ </a:t>
            </a:r>
            <a:r>
              <a:rPr lang="zh-CN" altLang="zh-CN" sz="2400" dirty="0">
                <a:solidFill>
                  <a:srgbClr val="660066"/>
                </a:solidFill>
                <a:latin typeface="黑体" pitchFamily="2" charset="-122"/>
                <a:ea typeface="黑体" pitchFamily="2" charset="-122"/>
              </a:rPr>
              <a:t>创新循环经济</a:t>
            </a:r>
            <a:r>
              <a:rPr lang="zh-CN" altLang="en-US" sz="2400" dirty="0">
                <a:solidFill>
                  <a:srgbClr val="660066"/>
                </a:solidFill>
                <a:latin typeface="黑体" pitchFamily="2" charset="-122"/>
                <a:ea typeface="黑体" pitchFamily="2" charset="-122"/>
              </a:rPr>
              <a:t>，践行清洁生产</a:t>
            </a:r>
          </a:p>
        </p:txBody>
      </p:sp>
    </p:spTree>
  </p:cSld>
  <p:clrMapOvr>
    <a:masterClrMapping/>
  </p:clrMapOvr>
  <p:transition advTm="4914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t="44363" r="5603"/>
          <a:stretch>
            <a:fillRect/>
          </a:stretch>
        </p:blipFill>
        <p:spPr bwMode="auto">
          <a:xfrm flipV="1">
            <a:off x="0" y="0"/>
            <a:ext cx="9144000" cy="981075"/>
          </a:xfrm>
          <a:prstGeom prst="rect">
            <a:avLst/>
          </a:prstGeom>
          <a:noFill/>
          <a:ln w="9525" algn="ctr">
            <a:noFill/>
            <a:miter lim="800000"/>
            <a:headEnd/>
            <a:tailEnd/>
          </a:ln>
        </p:spPr>
      </p:pic>
      <p:graphicFrame>
        <p:nvGraphicFramePr>
          <p:cNvPr id="1026" name="Object 2"/>
          <p:cNvGraphicFramePr>
            <a:graphicFrameLocks noChangeAspect="1"/>
          </p:cNvGraphicFramePr>
          <p:nvPr/>
        </p:nvGraphicFramePr>
        <p:xfrm>
          <a:off x="785786" y="2071678"/>
          <a:ext cx="7521209" cy="3929090"/>
        </p:xfrm>
        <a:graphic>
          <a:graphicData uri="http://schemas.openxmlformats.org/presentationml/2006/ole">
            <mc:AlternateContent xmlns:mc="http://schemas.openxmlformats.org/markup-compatibility/2006">
              <mc:Choice xmlns:v="urn:schemas-microsoft-com:vml" Requires="v">
                <p:oleObj spid="_x0000_s94214" r:id="rId4" imgW="11982450" imgH="6267450" progId="">
                  <p:embed/>
                </p:oleObj>
              </mc:Choice>
              <mc:Fallback>
                <p:oleObj r:id="rId4" imgW="11982450" imgH="62674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52547" t="32626" r="5798" b="26997"/>
                      <a:stretch>
                        <a:fillRect/>
                      </a:stretch>
                    </p:blipFill>
                    <p:spPr bwMode="auto">
                      <a:xfrm>
                        <a:off x="785786" y="2071678"/>
                        <a:ext cx="7521209" cy="392909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12"/>
          <p:cNvGrpSpPr/>
          <p:nvPr/>
        </p:nvGrpSpPr>
        <p:grpSpPr>
          <a:xfrm>
            <a:off x="571472" y="1142984"/>
            <a:ext cx="4714908" cy="571504"/>
            <a:chOff x="4214810" y="1285860"/>
            <a:chExt cx="1785950" cy="571504"/>
          </a:xfrm>
        </p:grpSpPr>
        <p:sp>
          <p:nvSpPr>
            <p:cNvPr id="8"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10" name="圆角矩形 9"/>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en-US" altLang="zh-CN" sz="2000" dirty="0">
                  <a:latin typeface="Times New Roman" pitchFamily="18" charset="0"/>
                  <a:ea typeface="华文新魏" pitchFamily="2" charset="-122"/>
                  <a:cs typeface="Times New Roman" pitchFamily="18" charset="0"/>
                </a:rPr>
                <a:t>Si-P-</a:t>
              </a:r>
              <a:r>
                <a:rPr lang="en-US" altLang="zh-CN" sz="2000" dirty="0" err="1">
                  <a:latin typeface="Times New Roman" pitchFamily="18" charset="0"/>
                  <a:ea typeface="华文新魏" pitchFamily="2" charset="-122"/>
                  <a:cs typeface="Times New Roman" pitchFamily="18" charset="0"/>
                </a:rPr>
                <a:t>Cl</a:t>
              </a:r>
              <a:r>
                <a:rPr lang="zh-CN" altLang="en-US" sz="2000" dirty="0">
                  <a:latin typeface="华文新魏" pitchFamily="2" charset="-122"/>
                  <a:ea typeface="华文新魏" pitchFamily="2" charset="-122"/>
                  <a:cs typeface="Times New Roman" pitchFamily="18" charset="0"/>
                </a:rPr>
                <a:t>元素的循环经济和综合利用</a:t>
              </a:r>
            </a:p>
          </p:txBody>
        </p:sp>
      </p:grpSp>
      <p:sp>
        <p:nvSpPr>
          <p:cNvPr id="11"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spTree>
  </p:cSld>
  <p:clrMapOvr>
    <a:masterClrMapping/>
  </p:clrMapOvr>
  <p:transition advTm="3048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857364"/>
            <a:ext cx="8001056" cy="2092881"/>
          </a:xfrm>
          <a:prstGeom prst="rect">
            <a:avLst/>
          </a:prstGeom>
        </p:spPr>
        <p:txBody>
          <a:bodyPr wrap="square" lIns="72000">
            <a:spAutoFit/>
          </a:bodyPr>
          <a:lstStyle/>
          <a:p>
            <a:pPr marL="342900" lvl="0" indent="-342900" algn="just">
              <a:lnSpc>
                <a:spcPts val="3000"/>
              </a:lnSpc>
              <a:spcBef>
                <a:spcPts val="600"/>
              </a:spcBef>
              <a:buClr>
                <a:srgbClr val="FF0000"/>
              </a:buClr>
              <a:buSzPct val="80000"/>
              <a:buFont typeface="Wingdings" pitchFamily="2" charset="2"/>
              <a:buChar char="Ø"/>
              <a:defRPr/>
            </a:pPr>
            <a:r>
              <a:rPr lang="zh-CN" altLang="zh-CN" sz="2000" b="1" dirty="0">
                <a:latin typeface="Times New Roman" pitchFamily="18" charset="0"/>
              </a:rPr>
              <a:t>我国自主研制的各类有机硅材料已成为国防</a:t>
            </a:r>
            <a:r>
              <a:rPr lang="zh-CN" altLang="en-US" sz="2000" b="1" dirty="0">
                <a:latin typeface="Times New Roman" pitchFamily="18" charset="0"/>
              </a:rPr>
              <a:t>现代化建设</a:t>
            </a:r>
            <a:r>
              <a:rPr lang="zh-CN" altLang="zh-CN" sz="2000" b="1" dirty="0">
                <a:latin typeface="Times New Roman" pitchFamily="18" charset="0"/>
              </a:rPr>
              <a:t>及国家重大工程不可或缺、不可替代的重要配套材料，为两弹一星、载人航天以及几乎所有</a:t>
            </a:r>
            <a:r>
              <a:rPr lang="zh-CN" altLang="zh-CN" sz="2000" b="1" dirty="0"/>
              <a:t>国家重大工程的顺利实施提供了</a:t>
            </a:r>
            <a:r>
              <a:rPr lang="zh-CN" altLang="en-US" sz="2000" b="1" dirty="0"/>
              <a:t>有力</a:t>
            </a:r>
            <a:r>
              <a:rPr lang="zh-CN" altLang="zh-CN" sz="2000" b="1" dirty="0"/>
              <a:t>保障</a:t>
            </a:r>
            <a:r>
              <a:rPr lang="zh-CN" altLang="en-US" sz="2000" b="1" dirty="0">
                <a:latin typeface="Times New Roman" pitchFamily="18" charset="0"/>
              </a:rPr>
              <a:t>。</a:t>
            </a:r>
            <a:endParaRPr lang="en-US" altLang="zh-CN" sz="2000" b="1" dirty="0">
              <a:latin typeface="Times New Roman" pitchFamily="18" charset="0"/>
            </a:endParaRPr>
          </a:p>
          <a:p>
            <a:pPr marL="342900" lvl="0" indent="-342900" algn="just">
              <a:lnSpc>
                <a:spcPts val="3000"/>
              </a:lnSpc>
              <a:spcBef>
                <a:spcPts val="600"/>
              </a:spcBef>
              <a:buClr>
                <a:srgbClr val="FF0000"/>
              </a:buClr>
              <a:buSzPct val="80000"/>
              <a:buFont typeface="Wingdings" pitchFamily="2" charset="2"/>
              <a:buChar char="Ø"/>
              <a:defRPr/>
            </a:pPr>
            <a:r>
              <a:rPr lang="zh-CN" altLang="zh-CN" sz="2000" b="1" dirty="0">
                <a:latin typeface="Times New Roman" pitchFamily="18" charset="0"/>
              </a:rPr>
              <a:t>有机硅材料在国防军事工业中用量虽然不大，但种类多、技术要求高，其重要性非常突出</a:t>
            </a:r>
            <a:r>
              <a:rPr lang="zh-CN" altLang="en-US" sz="2000" b="1" dirty="0"/>
              <a:t>。</a:t>
            </a:r>
            <a:endParaRPr lang="en-US" altLang="zh-CN" sz="2000" b="1" dirty="0">
              <a:latin typeface="Times New Roman" pitchFamily="18" charset="0"/>
            </a:endParaRPr>
          </a:p>
        </p:txBody>
      </p:sp>
      <p:sp>
        <p:nvSpPr>
          <p:cNvPr id="5" name="矩形 4"/>
          <p:cNvSpPr/>
          <p:nvPr/>
        </p:nvSpPr>
        <p:spPr>
          <a:xfrm>
            <a:off x="785786" y="1142984"/>
            <a:ext cx="4647426" cy="461665"/>
          </a:xfrm>
          <a:prstGeom prst="rect">
            <a:avLst/>
          </a:prstGeom>
        </p:spPr>
        <p:txBody>
          <a:bodyPr wrap="none">
            <a:spAutoFit/>
          </a:bodyPr>
          <a:lstStyle/>
          <a:p>
            <a:r>
              <a:rPr lang="zh-CN" altLang="en-US" sz="2400" dirty="0">
                <a:solidFill>
                  <a:srgbClr val="660066"/>
                </a:solidFill>
                <a:latin typeface="黑体" pitchFamily="2" charset="-122"/>
                <a:ea typeface="黑体" pitchFamily="2" charset="-122"/>
              </a:rPr>
              <a:t>❾ 致力军民融合，服务国防建设</a:t>
            </a:r>
          </a:p>
        </p:txBody>
      </p:sp>
      <p:sp>
        <p:nvSpPr>
          <p:cNvPr id="17" name="Rectangle 3"/>
          <p:cNvSpPr>
            <a:spLocks noChangeArrowheads="1"/>
          </p:cNvSpPr>
          <p:nvPr/>
        </p:nvSpPr>
        <p:spPr bwMode="auto">
          <a:xfrm>
            <a:off x="0" y="60325"/>
            <a:ext cx="6286512" cy="509164"/>
          </a:xfrm>
          <a:prstGeom prst="rect">
            <a:avLst/>
          </a:prstGeom>
          <a:noFill/>
          <a:ln w="9525" algn="ctr">
            <a:noFill/>
            <a:miter lim="800000"/>
            <a:headEnd/>
            <a:tailEnd/>
          </a:ln>
        </p:spPr>
        <p:txBody>
          <a:bodyPr wrap="square" tIns="72000" bIns="36000">
            <a:spAutoFit/>
          </a:bodyPr>
          <a:lstStyle/>
          <a:p>
            <a:pPr algn="l" fontAlgn="base"/>
            <a:r>
              <a:rPr lang="zh-CN" altLang="en-US" sz="2600" dirty="0">
                <a:solidFill>
                  <a:srgbClr val="FF0000"/>
                </a:solidFill>
                <a:ea typeface="华文新魏" pitchFamily="2" charset="-122"/>
              </a:rPr>
              <a:t>  二、有机硅对国民经济的作用和重要性</a:t>
            </a:r>
          </a:p>
        </p:txBody>
      </p:sp>
      <p:grpSp>
        <p:nvGrpSpPr>
          <p:cNvPr id="10" name="组合 9"/>
          <p:cNvGrpSpPr/>
          <p:nvPr/>
        </p:nvGrpSpPr>
        <p:grpSpPr>
          <a:xfrm>
            <a:off x="1357290" y="4357694"/>
            <a:ext cx="6715172" cy="1357322"/>
            <a:chOff x="-593788" y="3714752"/>
            <a:chExt cx="9653552" cy="1785950"/>
          </a:xfrm>
        </p:grpSpPr>
        <p:pic>
          <p:nvPicPr>
            <p:cNvPr id="11" name="Picture 2" descr="http://p3.so.qhmsg.com/bdr/_240_/t0164ea5317feb36f08.jpg"/>
            <p:cNvPicPr>
              <a:picLocks noChangeAspect="1" noChangeArrowheads="1"/>
            </p:cNvPicPr>
            <p:nvPr/>
          </p:nvPicPr>
          <p:blipFill>
            <a:blip r:embed="rId3" cstate="print"/>
            <a:srcRect b="3846"/>
            <a:stretch>
              <a:fillRect/>
            </a:stretch>
          </p:blipFill>
          <p:spPr bwMode="auto">
            <a:xfrm>
              <a:off x="6807681" y="3714752"/>
              <a:ext cx="2252083" cy="1785950"/>
            </a:xfrm>
            <a:prstGeom prst="rect">
              <a:avLst/>
            </a:prstGeom>
            <a:noFill/>
          </p:spPr>
        </p:pic>
        <p:grpSp>
          <p:nvGrpSpPr>
            <p:cNvPr id="12" name="组合 4"/>
            <p:cNvGrpSpPr/>
            <p:nvPr/>
          </p:nvGrpSpPr>
          <p:grpSpPr>
            <a:xfrm>
              <a:off x="-593788" y="3714752"/>
              <a:ext cx="7406147" cy="1785950"/>
              <a:chOff x="311965" y="4143379"/>
              <a:chExt cx="9219894" cy="1928826"/>
            </a:xfrm>
          </p:grpSpPr>
          <p:pic>
            <p:nvPicPr>
              <p:cNvPr id="18" name="Picture 2" descr="http://p2.so.qhimgs1.com/bdr/_240_/t014da6c35a1285d4b2.jpg"/>
              <p:cNvPicPr>
                <a:picLocks noChangeAspect="1" noChangeArrowheads="1"/>
              </p:cNvPicPr>
              <p:nvPr/>
            </p:nvPicPr>
            <p:blipFill>
              <a:blip r:embed="rId4" cstate="print"/>
              <a:srcRect/>
              <a:stretch>
                <a:fillRect/>
              </a:stretch>
            </p:blipFill>
            <p:spPr bwMode="auto">
              <a:xfrm>
                <a:off x="6960092" y="4143379"/>
                <a:ext cx="2571767" cy="1928826"/>
              </a:xfrm>
              <a:prstGeom prst="rect">
                <a:avLst/>
              </a:prstGeom>
              <a:noFill/>
            </p:spPr>
          </p:pic>
          <p:pic>
            <p:nvPicPr>
              <p:cNvPr id="19" name="Picture 4" descr="http://p3.so.qhmsg.com/bdr/_240_/t015458be2be3bf3d78.jpg"/>
              <p:cNvPicPr>
                <a:picLocks noChangeAspect="1" noChangeArrowheads="1"/>
              </p:cNvPicPr>
              <p:nvPr/>
            </p:nvPicPr>
            <p:blipFill>
              <a:blip r:embed="rId5" cstate="print"/>
              <a:srcRect l="12032" r="27807"/>
              <a:stretch>
                <a:fillRect/>
              </a:stretch>
            </p:blipFill>
            <p:spPr bwMode="auto">
              <a:xfrm>
                <a:off x="2044477" y="4143380"/>
                <a:ext cx="2466306" cy="1928813"/>
              </a:xfrm>
              <a:prstGeom prst="rect">
                <a:avLst/>
              </a:prstGeom>
              <a:noFill/>
            </p:spPr>
          </p:pic>
          <p:pic>
            <p:nvPicPr>
              <p:cNvPr id="20" name="Picture 2" descr="http://p0.so.qhimgs1.com/bdr/_240_/t01cd06c9684047482a.jpg"/>
              <p:cNvPicPr>
                <a:picLocks noChangeAspect="1" noChangeArrowheads="1"/>
              </p:cNvPicPr>
              <p:nvPr/>
            </p:nvPicPr>
            <p:blipFill>
              <a:blip r:embed="rId6" cstate="print"/>
              <a:srcRect l="28754" r="13737"/>
              <a:stretch>
                <a:fillRect/>
              </a:stretch>
            </p:blipFill>
            <p:spPr bwMode="auto">
              <a:xfrm>
                <a:off x="311965" y="4143379"/>
                <a:ext cx="1866144" cy="1928813"/>
              </a:xfrm>
              <a:prstGeom prst="rect">
                <a:avLst/>
              </a:prstGeom>
              <a:noFill/>
            </p:spPr>
          </p:pic>
          <p:pic>
            <p:nvPicPr>
              <p:cNvPr id="21" name="Picture 8" descr="http://a4.att.hudong.com/62/93/01300000342361125412931582978.jpg"/>
              <p:cNvPicPr>
                <a:picLocks noChangeAspect="1" noChangeArrowheads="1"/>
              </p:cNvPicPr>
              <p:nvPr/>
            </p:nvPicPr>
            <p:blipFill>
              <a:blip r:embed="rId7" cstate="print"/>
              <a:srcRect l="5124" r="9731"/>
              <a:stretch>
                <a:fillRect/>
              </a:stretch>
            </p:blipFill>
            <p:spPr bwMode="auto">
              <a:xfrm>
                <a:off x="4510782" y="4143379"/>
                <a:ext cx="2500330" cy="1928826"/>
              </a:xfrm>
              <a:prstGeom prst="rect">
                <a:avLst/>
              </a:prstGeom>
              <a:noFill/>
            </p:spPr>
          </p:pic>
        </p:grpSp>
      </p:grpSp>
    </p:spTree>
  </p:cSld>
  <p:clrMapOvr>
    <a:masterClrMapping/>
  </p:clrMapOvr>
  <p:transition advTm="5920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5852" y="214290"/>
            <a:ext cx="5929828" cy="549757"/>
          </a:xfrm>
          <a:prstGeom prst="rect">
            <a:avLst/>
          </a:prstGeom>
        </p:spPr>
        <p:txBody>
          <a:bodyPr wrap="none" tIns="72000">
            <a:spAutoFit/>
          </a:bodyPr>
          <a:lstStyle/>
          <a:p>
            <a:r>
              <a:rPr lang="zh-CN" altLang="en-US" sz="2800" dirty="0">
                <a:solidFill>
                  <a:srgbClr val="FF0000"/>
                </a:solidFill>
                <a:latin typeface="黑体" pitchFamily="49" charset="-122"/>
                <a:ea typeface="黑体" pitchFamily="49" charset="-122"/>
              </a:rPr>
              <a:t>有机硅对中国社会经济的影响和作用</a:t>
            </a:r>
          </a:p>
        </p:txBody>
      </p:sp>
      <p:graphicFrame>
        <p:nvGraphicFramePr>
          <p:cNvPr id="8" name="图示 7"/>
          <p:cNvGraphicFramePr/>
          <p:nvPr/>
        </p:nvGraphicFramePr>
        <p:xfrm>
          <a:off x="1214414" y="1857364"/>
          <a:ext cx="6858048"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2189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571472" y="2071678"/>
            <a:ext cx="3571871" cy="3571900"/>
          </a:xfrm>
          <a:prstGeom prst="rect">
            <a:avLst/>
          </a:prstGeom>
          <a:noFill/>
          <a:ln w="9525">
            <a:noFill/>
            <a:miter lim="800000"/>
            <a:headEnd/>
            <a:tailEnd/>
          </a:ln>
        </p:spPr>
        <p:txBody>
          <a:bodyPr/>
          <a:lstStyle/>
          <a:p>
            <a:pPr marL="342900" indent="-342900" algn="just">
              <a:lnSpc>
                <a:spcPts val="3300"/>
              </a:lnSpc>
              <a:spcBef>
                <a:spcPts val="600"/>
              </a:spcBef>
              <a:buClr>
                <a:srgbClr val="FF0000"/>
              </a:buClr>
              <a:buSzPct val="80000"/>
              <a:buFont typeface="Wingdings" pitchFamily="2" charset="2"/>
              <a:buChar char="Ø"/>
              <a:defRPr/>
            </a:pPr>
            <a:r>
              <a:rPr lang="zh-CN" altLang="en-US" sz="2100" b="1" dirty="0">
                <a:solidFill>
                  <a:prstClr val="black"/>
                </a:solidFill>
                <a:latin typeface="Times New Roman" pitchFamily="18" charset="0"/>
                <a:ea typeface="宋体" pitchFamily="2" charset="-122"/>
              </a:rPr>
              <a:t>自上世纪九十年代以来，中国有机硅消费一直保持旺盛势头，年均增长率远高于全球平均水平和国民经济增长速度。</a:t>
            </a:r>
            <a:endParaRPr lang="en-US" altLang="zh-CN" sz="2100" b="1" dirty="0">
              <a:solidFill>
                <a:prstClr val="black"/>
              </a:solidFill>
              <a:latin typeface="Times New Roman" pitchFamily="18" charset="0"/>
              <a:ea typeface="宋体" pitchFamily="2" charset="-122"/>
            </a:endParaRPr>
          </a:p>
          <a:p>
            <a:pPr marL="342900" indent="-342900" algn="just">
              <a:lnSpc>
                <a:spcPts val="3300"/>
              </a:lnSpc>
              <a:spcBef>
                <a:spcPts val="600"/>
              </a:spcBef>
              <a:buClr>
                <a:srgbClr val="FF0000"/>
              </a:buClr>
              <a:buSzPct val="80000"/>
              <a:buFont typeface="Wingdings" pitchFamily="2" charset="2"/>
              <a:buChar char="Ø"/>
              <a:defRPr/>
            </a:pPr>
            <a:r>
              <a:rPr lang="zh-CN" altLang="en-US" sz="2100" b="1" dirty="0">
                <a:latin typeface="Times New Roman" pitchFamily="18" charset="0"/>
                <a:ea typeface="宋体" pitchFamily="2" charset="-122"/>
              </a:rPr>
              <a:t>预计“十三五”期间我国硅氧烷消费年均增长率约</a:t>
            </a:r>
            <a:r>
              <a:rPr lang="en-US" altLang="en-US" sz="2100" b="1" dirty="0">
                <a:latin typeface="Times New Roman" pitchFamily="18" charset="0"/>
                <a:ea typeface="宋体" pitchFamily="2" charset="-122"/>
              </a:rPr>
              <a:t>9%</a:t>
            </a:r>
            <a:r>
              <a:rPr lang="zh-CN" altLang="en-US" sz="2100" b="1" dirty="0">
                <a:latin typeface="Times New Roman" pitchFamily="18" charset="0"/>
                <a:ea typeface="宋体" pitchFamily="2" charset="-122"/>
              </a:rPr>
              <a:t>。</a:t>
            </a:r>
            <a:endParaRPr lang="en-US" altLang="en-US" sz="2100" b="1" dirty="0">
              <a:latin typeface="Times New Roman" pitchFamily="18" charset="0"/>
              <a:ea typeface="宋体" pitchFamily="2" charset="-122"/>
            </a:endParaRPr>
          </a:p>
        </p:txBody>
      </p:sp>
      <p:graphicFrame>
        <p:nvGraphicFramePr>
          <p:cNvPr id="3" name="图表 2"/>
          <p:cNvGraphicFramePr/>
          <p:nvPr/>
        </p:nvGraphicFramePr>
        <p:xfrm>
          <a:off x="4357686" y="2643182"/>
          <a:ext cx="41434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云形 3"/>
          <p:cNvSpPr/>
          <p:nvPr/>
        </p:nvSpPr>
        <p:spPr>
          <a:xfrm>
            <a:off x="6357950" y="2357430"/>
            <a:ext cx="1428760" cy="928694"/>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r>
              <a:rPr lang="en-US" altLang="zh-CN" sz="2800" b="1" dirty="0">
                <a:solidFill>
                  <a:srgbClr val="003300"/>
                </a:solidFill>
                <a:latin typeface="Times New Roman" pitchFamily="18" charset="0"/>
                <a:cs typeface="Times New Roman" pitchFamily="18" charset="0"/>
              </a:rPr>
              <a:t>22%</a:t>
            </a:r>
            <a:endParaRPr lang="zh-CN" altLang="en-US" sz="2800" b="1" dirty="0">
              <a:solidFill>
                <a:srgbClr val="003300"/>
              </a:solidFill>
              <a:latin typeface="Times New Roman" pitchFamily="18" charset="0"/>
              <a:cs typeface="Times New Roman" pitchFamily="18" charset="0"/>
            </a:endParaRPr>
          </a:p>
        </p:txBody>
      </p:sp>
      <p:sp>
        <p:nvSpPr>
          <p:cNvPr id="5"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grpSp>
        <p:nvGrpSpPr>
          <p:cNvPr id="6" name="组合 10"/>
          <p:cNvGrpSpPr/>
          <p:nvPr/>
        </p:nvGrpSpPr>
        <p:grpSpPr>
          <a:xfrm>
            <a:off x="571472" y="1142984"/>
            <a:ext cx="2714644" cy="571504"/>
            <a:chOff x="4214810" y="1285860"/>
            <a:chExt cx="1785950" cy="571504"/>
          </a:xfrm>
        </p:grpSpPr>
        <p:sp>
          <p:nvSpPr>
            <p:cNvPr id="7"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8" name="圆角矩形 7"/>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36000" rIns="91319" bIns="72000" rtlCol="0" anchor="ctr"/>
            <a:lstStyle/>
            <a:p>
              <a:pPr algn="ctr"/>
              <a:r>
                <a:rPr lang="zh-CN" altLang="en-US" sz="2000" b="1" dirty="0">
                  <a:latin typeface="华文新魏" pitchFamily="2" charset="-122"/>
                  <a:ea typeface="华文新魏" pitchFamily="2" charset="-122"/>
                  <a:cs typeface="Times New Roman" pitchFamily="18" charset="0"/>
                </a:rPr>
                <a:t>十三五发展目标</a:t>
              </a:r>
            </a:p>
          </p:txBody>
        </p:sp>
      </p:grpSp>
    </p:spTree>
  </p:cSld>
  <p:clrMapOvr>
    <a:masterClrMapping/>
  </p:clrMapOvr>
  <p:transition advTm="38734"/>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0" descr="图片1.png"/>
          <p:cNvPicPr>
            <a:picLocks noChangeAspect="1"/>
          </p:cNvPicPr>
          <p:nvPr/>
        </p:nvPicPr>
        <p:blipFill>
          <a:blip r:embed="rId3" cstate="print"/>
          <a:srcRect/>
          <a:stretch>
            <a:fillRect/>
          </a:stretch>
        </p:blipFill>
        <p:spPr bwMode="auto">
          <a:xfrm>
            <a:off x="1714480" y="2285992"/>
            <a:ext cx="5816790" cy="3500445"/>
          </a:xfrm>
          <a:prstGeom prst="rect">
            <a:avLst/>
          </a:prstGeom>
          <a:noFill/>
          <a:ln w="9525">
            <a:noFill/>
            <a:miter lim="800000"/>
            <a:headEnd/>
            <a:tailEnd/>
          </a:ln>
        </p:spPr>
      </p:pic>
      <p:grpSp>
        <p:nvGrpSpPr>
          <p:cNvPr id="3" name="组合 10"/>
          <p:cNvGrpSpPr/>
          <p:nvPr/>
        </p:nvGrpSpPr>
        <p:grpSpPr>
          <a:xfrm>
            <a:off x="571472" y="1142984"/>
            <a:ext cx="1857388" cy="571504"/>
            <a:chOff x="4214810" y="1285860"/>
            <a:chExt cx="1785950" cy="571504"/>
          </a:xfrm>
        </p:grpSpPr>
        <p:sp>
          <p:nvSpPr>
            <p:cNvPr id="4"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5" name="圆角矩形 4"/>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72000" rIns="91319" bIns="72000" rtlCol="0" anchor="ctr"/>
            <a:lstStyle/>
            <a:p>
              <a:pPr algn="ctr"/>
              <a:r>
                <a:rPr lang="zh-CN" altLang="en-US" sz="2000" dirty="0">
                  <a:latin typeface="华文新魏" pitchFamily="2" charset="-122"/>
                  <a:ea typeface="华文新魏" pitchFamily="2" charset="-122"/>
                  <a:cs typeface="Times New Roman" pitchFamily="18" charset="0"/>
                </a:rPr>
                <a:t>有利条件</a:t>
              </a:r>
            </a:p>
          </p:txBody>
        </p:sp>
      </p:grpSp>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17672"/>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txBox="1">
            <a:spLocks noChangeArrowheads="1"/>
          </p:cNvSpPr>
          <p:nvPr/>
        </p:nvSpPr>
        <p:spPr bwMode="auto">
          <a:xfrm>
            <a:off x="500034" y="2000240"/>
            <a:ext cx="8215313"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10000"/>
              </a:lnSpc>
              <a:spcBef>
                <a:spcPct val="30000"/>
              </a:spcBef>
              <a:spcAft>
                <a:spcPct val="0"/>
              </a:spcAft>
              <a:buClr>
                <a:srgbClr val="003300"/>
              </a:buClr>
              <a:buSzTx/>
              <a:buFont typeface="Wingdings" pitchFamily="2" charset="2"/>
              <a:buChar char=""/>
              <a:tabLst/>
              <a:defRPr/>
            </a:pPr>
            <a:r>
              <a:rPr kumimoji="0" lang="zh-CN" altLang="en-US" sz="2400" i="0" u="none" strike="noStrike" kern="1200" cap="none" spc="0" normalizeH="0" baseline="0" noProof="0" dirty="0">
                <a:ln>
                  <a:noFill/>
                </a:ln>
                <a:solidFill>
                  <a:srgbClr val="003300"/>
                </a:solidFill>
                <a:effectLst/>
                <a:uLnTx/>
                <a:uFillTx/>
                <a:latin typeface="+mn-lt"/>
                <a:ea typeface="黑体" pitchFamily="49" charset="-122"/>
                <a:cs typeface="+mn-cs"/>
              </a:rPr>
              <a:t> </a:t>
            </a:r>
            <a:r>
              <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rPr>
              <a:t>建筑、纺织、家用电器等行业</a:t>
            </a: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a:p>
            <a:pPr marL="342900" marR="0" lvl="0" indent="-342900" defTabSz="914400" latinLnBrk="0">
              <a:lnSpc>
                <a:spcPts val="3000"/>
              </a:lnSpc>
              <a:spcBef>
                <a:spcPts val="600"/>
              </a:spcBef>
              <a:buClr>
                <a:srgbClr val="FF0000"/>
              </a:buClr>
              <a:buSzPct val="80000"/>
              <a:buFont typeface="Wingdings" pitchFamily="2" charset="2"/>
              <a:buChar char="Ø"/>
              <a:tabLst/>
              <a:defRPr/>
            </a:pPr>
            <a:r>
              <a:rPr lang="zh-CN" altLang="en-US" b="1" dirty="0">
                <a:latin typeface="Times New Roman" pitchFamily="18" charset="0"/>
                <a:ea typeface="+mn-ea"/>
              </a:rPr>
              <a:t>建筑、纺织、家用电器行业是有机硅的传统应用领域，约占硅氧烷总用量的一半，尽管这几个行业都已经过了高速发展期，但在今后相当长的一段时间内仍将是有机硅材料的主要应用领域，而且仍将保持一定的增长速度。</a:t>
            </a:r>
            <a:endParaRPr lang="en-US" altLang="zh-CN" b="1" dirty="0">
              <a:latin typeface="Times New Roman" pitchFamily="18" charset="0"/>
              <a:ea typeface="+mn-ea"/>
            </a:endParaRPr>
          </a:p>
          <a:p>
            <a:pPr marL="0" marR="0" lvl="0" indent="0" algn="just" defTabSz="914400" rtl="0" eaLnBrk="1" fontAlgn="base" latinLnBrk="0" hangingPunct="1">
              <a:lnSpc>
                <a:spcPct val="110000"/>
              </a:lnSpc>
              <a:spcBef>
                <a:spcPts val="1800"/>
              </a:spcBef>
              <a:spcAft>
                <a:spcPct val="0"/>
              </a:spcAft>
              <a:buClr>
                <a:srgbClr val="003300"/>
              </a:buClr>
              <a:buSzPct val="100000"/>
              <a:buFont typeface="Wingdings" pitchFamily="2" charset="2"/>
              <a:buChar char=""/>
              <a:tabLst/>
              <a:defRPr/>
            </a:pPr>
            <a:r>
              <a:rPr kumimoji="0" lang="zh-CN" altLang="en-US" sz="2400" i="0" u="none" strike="noStrike" kern="1200" cap="none" spc="0" normalizeH="0" baseline="0" noProof="0" dirty="0">
                <a:ln>
                  <a:noFill/>
                </a:ln>
                <a:solidFill>
                  <a:srgbClr val="003300"/>
                </a:solidFill>
                <a:effectLst/>
                <a:uLnTx/>
                <a:uFillTx/>
                <a:latin typeface="+mn-lt"/>
                <a:ea typeface="黑体" pitchFamily="49" charset="-122"/>
                <a:cs typeface="+mn-cs"/>
              </a:rPr>
              <a:t> </a:t>
            </a:r>
            <a:r>
              <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rPr>
              <a:t>电子电气、汽车及加工制造业</a:t>
            </a: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a:p>
            <a:pPr marL="342900" indent="-342900" eaLnBrk="1" hangingPunct="1">
              <a:lnSpc>
                <a:spcPts val="3000"/>
              </a:lnSpc>
              <a:spcBef>
                <a:spcPts val="600"/>
              </a:spcBef>
              <a:buClr>
                <a:srgbClr val="FF0000"/>
              </a:buClr>
              <a:buSzPct val="80000"/>
              <a:buFont typeface="Wingdings" pitchFamily="2" charset="2"/>
              <a:buChar char="Ø"/>
              <a:defRPr/>
            </a:pPr>
            <a:r>
              <a:rPr lang="zh-CN" altLang="en-US" b="1" dirty="0">
                <a:latin typeface="Times New Roman" pitchFamily="18" charset="0"/>
                <a:ea typeface="+mn-ea"/>
              </a:rPr>
              <a:t>随着电子元器件的小型化、集成化以及高压、超高压、特高压输变电线路的建设，该领域对高性能有机硅材料的需求量将会有较大幅度增长。</a:t>
            </a:r>
            <a:endParaRPr lang="en-US" altLang="zh-CN" b="1" dirty="0">
              <a:latin typeface="Times New Roman" pitchFamily="18" charset="0"/>
              <a:ea typeface="+mn-ea"/>
            </a:endParaRPr>
          </a:p>
          <a:p>
            <a:pPr marL="342900" indent="-342900" eaLnBrk="1" hangingPunct="1">
              <a:lnSpc>
                <a:spcPts val="3000"/>
              </a:lnSpc>
              <a:spcBef>
                <a:spcPts val="600"/>
              </a:spcBef>
              <a:buClr>
                <a:srgbClr val="FF0000"/>
              </a:buClr>
              <a:buSzPct val="80000"/>
              <a:buFont typeface="Wingdings" pitchFamily="2" charset="2"/>
              <a:buChar char="Ø"/>
              <a:defRPr/>
            </a:pPr>
            <a:r>
              <a:rPr lang="zh-CN" altLang="en-US" b="1" dirty="0">
                <a:latin typeface="Times New Roman" pitchFamily="18" charset="0"/>
                <a:ea typeface="+mn-ea"/>
              </a:rPr>
              <a:t>我国高速铁路与轨道交通、航空、船舶、海工装备等进入快速发展期，将带动高性能有机硅材料的开发和应用。</a:t>
            </a:r>
          </a:p>
          <a:p>
            <a:pPr marL="0" marR="0" lvl="0" indent="0" algn="ctr" defTabSz="914400" rtl="0" eaLnBrk="1" fontAlgn="base" latinLnBrk="0" hangingPunct="1">
              <a:lnSpc>
                <a:spcPts val="3000"/>
              </a:lnSpc>
              <a:spcBef>
                <a:spcPts val="600"/>
              </a:spcBef>
              <a:spcAft>
                <a:spcPct val="0"/>
              </a:spcAft>
              <a:buClr>
                <a:srgbClr val="FF0000"/>
              </a:buClr>
              <a:buSzPct val="80000"/>
              <a:buFont typeface="Wingdings" pitchFamily="2" charset="2"/>
              <a:buChar char="Ø"/>
              <a:tabLst/>
              <a:defRPr/>
            </a:pPr>
            <a:endParaRPr kumimoji="0" lang="zh-CN" altLang="en-US" sz="2000" b="1" i="0" u="none" strike="noStrike" kern="1200" cap="none" spc="0" normalizeH="0" baseline="0" noProof="0" dirty="0">
              <a:ln>
                <a:noFill/>
              </a:ln>
              <a:solidFill>
                <a:schemeClr val="tx1">
                  <a:tint val="75000"/>
                </a:schemeClr>
              </a:solidFill>
              <a:effectLst/>
              <a:uLnTx/>
              <a:uFillTx/>
              <a:latin typeface="Times New Roman" pitchFamily="18" charset="0"/>
              <a:ea typeface="+mn-ea"/>
              <a:cs typeface="+mn-cs"/>
            </a:endParaRPr>
          </a:p>
        </p:txBody>
      </p:sp>
      <p:grpSp>
        <p:nvGrpSpPr>
          <p:cNvPr id="25" name="组合 10"/>
          <p:cNvGrpSpPr/>
          <p:nvPr/>
        </p:nvGrpSpPr>
        <p:grpSpPr>
          <a:xfrm>
            <a:off x="571472" y="1142984"/>
            <a:ext cx="2571768" cy="571504"/>
            <a:chOff x="4214810" y="1285860"/>
            <a:chExt cx="1785950" cy="571504"/>
          </a:xfrm>
        </p:grpSpPr>
        <p:sp>
          <p:nvSpPr>
            <p:cNvPr id="26"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27" name="圆角矩形 26"/>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72000" rIns="91319" bIns="72000" rtlCol="0" anchor="ctr"/>
            <a:lstStyle/>
            <a:p>
              <a:pPr algn="ctr"/>
              <a:r>
                <a:rPr lang="zh-CN" altLang="en-US" sz="2000" dirty="0">
                  <a:latin typeface="华文新魏" pitchFamily="2" charset="-122"/>
                  <a:ea typeface="华文新魏" pitchFamily="2" charset="-122"/>
                  <a:cs typeface="Times New Roman" pitchFamily="18" charset="0"/>
                </a:rPr>
                <a:t>重点发展领域</a:t>
              </a:r>
            </a:p>
          </p:txBody>
        </p:sp>
      </p:grpSp>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8640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714348" y="1571612"/>
            <a:ext cx="7643866" cy="435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ts val="3000"/>
              </a:lnSpc>
              <a:spcBef>
                <a:spcPts val="0"/>
              </a:spcBef>
              <a:spcAft>
                <a:spcPts val="1200"/>
              </a:spcAft>
              <a:buClr>
                <a:srgbClr val="003300"/>
              </a:buClr>
              <a:buSzTx/>
              <a:buFont typeface="Wingdings" pitchFamily="2" charset="2"/>
              <a:buChar char=""/>
              <a:tabLst/>
              <a:defRPr/>
            </a:pPr>
            <a:r>
              <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rPr>
              <a:t> 医疗卫生及日化行业</a:t>
            </a: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a:p>
            <a:pPr marL="342900" indent="-342900" eaLnBrk="1" hangingPunct="1">
              <a:lnSpc>
                <a:spcPts val="3200"/>
              </a:lnSpc>
              <a:spcBef>
                <a:spcPts val="600"/>
              </a:spcBef>
              <a:buClr>
                <a:srgbClr val="FF0000"/>
              </a:buClr>
              <a:buSzPct val="80000"/>
              <a:buFont typeface="Wingdings" pitchFamily="2" charset="2"/>
              <a:buChar char="Ø"/>
              <a:defRPr/>
            </a:pPr>
            <a:r>
              <a:rPr lang="zh-CN" altLang="en-US" sz="2000" b="1" dirty="0">
                <a:latin typeface="Times New Roman" pitchFamily="18" charset="0"/>
                <a:ea typeface="+mn-ea"/>
              </a:rPr>
              <a:t>有机硅以其优异的物理、化学和生理性质在医疗卫生和日化行业获得了广泛应用：</a:t>
            </a:r>
            <a:endParaRPr lang="en-US" altLang="zh-CN" sz="2000" b="1" dirty="0">
              <a:latin typeface="Times New Roman" pitchFamily="18" charset="0"/>
              <a:ea typeface="+mn-ea"/>
            </a:endParaRPr>
          </a:p>
          <a:p>
            <a:pPr marL="457200" marR="0" lvl="1" indent="0" algn="just" defTabSz="914400" rtl="0" eaLnBrk="1" fontAlgn="base" latinLnBrk="0" hangingPunct="1">
              <a:lnSpc>
                <a:spcPts val="3200"/>
              </a:lnSpc>
              <a:spcBef>
                <a:spcPts val="600"/>
              </a:spcBef>
              <a:spcAft>
                <a:spcPct val="0"/>
              </a:spcAft>
              <a:buClr>
                <a:srgbClr val="7030A0"/>
              </a:buClr>
              <a:buSzPct val="80000"/>
              <a:buFont typeface="Wingdings" pitchFamily="2" charset="2"/>
              <a:buChar char="l"/>
              <a:tabLst/>
              <a:defRPr/>
            </a:pPr>
            <a:r>
              <a:rPr kumimoji="0" lang="zh-CN" sz="2000" b="1" i="0" u="none" strike="noStrike" kern="1200" cap="none" spc="0" normalizeH="0" baseline="0" noProof="0" dirty="0">
                <a:ln>
                  <a:noFill/>
                </a:ln>
                <a:effectLst/>
                <a:uLnTx/>
                <a:uFillTx/>
                <a:latin typeface="+mn-lt"/>
                <a:ea typeface="+mn-ea"/>
                <a:cs typeface="+mn-cs"/>
              </a:rPr>
              <a:t>医疗器械</a:t>
            </a:r>
            <a:r>
              <a:rPr kumimoji="0" lang="zh-CN" altLang="en-US" sz="2000" b="1" i="0" u="none" strike="noStrike" kern="1200" cap="none" spc="0" normalizeH="0" baseline="0" noProof="0" dirty="0">
                <a:ln>
                  <a:noFill/>
                </a:ln>
                <a:effectLst/>
                <a:uLnTx/>
                <a:uFillTx/>
                <a:latin typeface="+mn-lt"/>
                <a:ea typeface="+mn-ea"/>
                <a:cs typeface="+mn-cs"/>
              </a:rPr>
              <a:t>、人体器官、人造皮肤</a:t>
            </a:r>
            <a:endParaRPr kumimoji="0" lang="en-US" altLang="zh-CN" sz="2000" b="1" i="0" u="none" strike="noStrike" kern="1200" cap="none" spc="0" normalizeH="0" baseline="0" noProof="0" dirty="0">
              <a:ln>
                <a:noFill/>
              </a:ln>
              <a:effectLst/>
              <a:uLnTx/>
              <a:uFillTx/>
              <a:latin typeface="+mn-lt"/>
              <a:ea typeface="+mn-ea"/>
              <a:cs typeface="+mn-cs"/>
            </a:endParaRPr>
          </a:p>
          <a:p>
            <a:pPr marL="457200" marR="0" lvl="1" indent="0" algn="just" defTabSz="914400" rtl="0" eaLnBrk="1" fontAlgn="base" latinLnBrk="0" hangingPunct="1">
              <a:lnSpc>
                <a:spcPts val="3200"/>
              </a:lnSpc>
              <a:spcBef>
                <a:spcPts val="600"/>
              </a:spcBef>
              <a:spcAft>
                <a:spcPct val="0"/>
              </a:spcAft>
              <a:buClr>
                <a:srgbClr val="7030A0"/>
              </a:buClr>
              <a:buSzPct val="80000"/>
              <a:buFont typeface="Wingdings" pitchFamily="2" charset="2"/>
              <a:buChar char="l"/>
              <a:tabLst/>
              <a:defRPr/>
            </a:pPr>
            <a:r>
              <a:rPr kumimoji="0" lang="zh-CN" sz="2000" b="1" i="0" u="none" strike="noStrike" kern="1200" cap="none" spc="0" normalizeH="0" baseline="0" noProof="0" dirty="0">
                <a:ln>
                  <a:noFill/>
                </a:ln>
                <a:effectLst/>
                <a:uLnTx/>
                <a:uFillTx/>
                <a:latin typeface="+mn-lt"/>
                <a:ea typeface="+mn-ea"/>
                <a:cs typeface="+mn-cs"/>
              </a:rPr>
              <a:t>卫生用品、计生用品、仿真用品</a:t>
            </a:r>
            <a:endParaRPr kumimoji="0" lang="en-US" altLang="zh-CN" sz="2000" b="1" i="0" u="none" strike="noStrike" kern="1200" cap="none" spc="0" normalizeH="0" baseline="0" noProof="0" dirty="0">
              <a:ln>
                <a:noFill/>
              </a:ln>
              <a:effectLst/>
              <a:uLnTx/>
              <a:uFillTx/>
              <a:latin typeface="+mn-lt"/>
              <a:ea typeface="+mn-ea"/>
              <a:cs typeface="+mn-cs"/>
            </a:endParaRPr>
          </a:p>
          <a:p>
            <a:pPr marL="457200" marR="0" lvl="1" indent="0" algn="just" defTabSz="914400" rtl="0" eaLnBrk="1" fontAlgn="base" latinLnBrk="0" hangingPunct="1">
              <a:lnSpc>
                <a:spcPts val="3200"/>
              </a:lnSpc>
              <a:spcBef>
                <a:spcPts val="600"/>
              </a:spcBef>
              <a:spcAft>
                <a:spcPct val="0"/>
              </a:spcAft>
              <a:buClr>
                <a:srgbClr val="7030A0"/>
              </a:buClr>
              <a:buSzPct val="80000"/>
              <a:buFont typeface="Wingdings" pitchFamily="2" charset="2"/>
              <a:buChar char="l"/>
              <a:tabLst/>
              <a:defRPr/>
            </a:pPr>
            <a:r>
              <a:rPr kumimoji="0" lang="zh-CN" sz="2000" b="1" i="0" u="none" strike="noStrike" kern="1200" cap="none" spc="0" normalizeH="0" baseline="0" noProof="0" dirty="0">
                <a:ln>
                  <a:noFill/>
                </a:ln>
                <a:effectLst/>
                <a:uLnTx/>
                <a:uFillTx/>
                <a:latin typeface="+mn-lt"/>
                <a:ea typeface="+mn-ea"/>
                <a:cs typeface="+mn-cs"/>
              </a:rPr>
              <a:t>个人小饰品、居家用品、厨房用品、婴童用品</a:t>
            </a:r>
            <a:endParaRPr kumimoji="0" lang="en-US" altLang="zh-CN" sz="2000" b="1" i="0" u="none" strike="noStrike" kern="1200" cap="none" spc="0" normalizeH="0" baseline="0" noProof="0" dirty="0">
              <a:ln>
                <a:noFill/>
              </a:ln>
              <a:effectLst/>
              <a:uLnTx/>
              <a:uFillTx/>
              <a:latin typeface="+mn-lt"/>
              <a:ea typeface="+mn-ea"/>
              <a:cs typeface="+mn-cs"/>
            </a:endParaRPr>
          </a:p>
          <a:p>
            <a:pPr marL="457200" marR="0" lvl="1" indent="0" algn="just" defTabSz="914400" rtl="0" eaLnBrk="1" fontAlgn="base" latinLnBrk="0" hangingPunct="1">
              <a:lnSpc>
                <a:spcPts val="3200"/>
              </a:lnSpc>
              <a:spcBef>
                <a:spcPts val="600"/>
              </a:spcBef>
              <a:spcAft>
                <a:spcPct val="0"/>
              </a:spcAft>
              <a:buClr>
                <a:srgbClr val="7030A0"/>
              </a:buClr>
              <a:buSzPct val="80000"/>
              <a:buFont typeface="Wingdings" pitchFamily="2" charset="2"/>
              <a:buChar char="l"/>
              <a:tabLst/>
              <a:defRPr/>
            </a:pPr>
            <a:r>
              <a:rPr kumimoji="0" lang="zh-CN" sz="2000" b="1" i="0" u="none" strike="noStrike" kern="1200" cap="none" spc="0" normalizeH="0" baseline="0" noProof="0" dirty="0">
                <a:ln>
                  <a:noFill/>
                </a:ln>
                <a:effectLst/>
                <a:uLnTx/>
                <a:uFillTx/>
                <a:latin typeface="+mn-lt"/>
                <a:ea typeface="+mn-ea"/>
                <a:cs typeface="+mn-cs"/>
              </a:rPr>
              <a:t>美容、化妆和个人护理用品</a:t>
            </a:r>
            <a:endParaRPr kumimoji="0" lang="en-US" altLang="zh-CN" sz="2000" b="1" i="0" u="none" strike="noStrike" kern="1200" cap="none" spc="0" normalizeH="0" baseline="0" noProof="0" dirty="0">
              <a:ln>
                <a:noFill/>
              </a:ln>
              <a:effectLst/>
              <a:uLnTx/>
              <a:uFillTx/>
              <a:latin typeface="+mn-lt"/>
              <a:ea typeface="+mn-ea"/>
              <a:cs typeface="+mn-cs"/>
            </a:endParaRPr>
          </a:p>
          <a:p>
            <a:pPr marL="342900" marR="0" lvl="0" indent="-342900" defTabSz="914400" latinLnBrk="0">
              <a:lnSpc>
                <a:spcPts val="3200"/>
              </a:lnSpc>
              <a:spcBef>
                <a:spcPts val="600"/>
              </a:spcBef>
              <a:buClr>
                <a:srgbClr val="FF0000"/>
              </a:buClr>
              <a:buSzPct val="80000"/>
              <a:buFont typeface="Wingdings" pitchFamily="2" charset="2"/>
              <a:buChar char="Ø"/>
              <a:tabLst/>
              <a:defRPr/>
            </a:pPr>
            <a:r>
              <a:rPr lang="zh-CN" altLang="en-US" sz="2000" b="1" dirty="0">
                <a:latin typeface="Times New Roman" pitchFamily="18" charset="0"/>
                <a:ea typeface="+mn-ea"/>
              </a:rPr>
              <a:t>今后有机硅在这些领域的应用将以较快速度增长，由此带动医用和卫生级有机硅产品的发展。</a:t>
            </a:r>
          </a:p>
        </p:txBody>
      </p:sp>
      <p:sp>
        <p:nvSpPr>
          <p:cNvPr id="4"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4990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3" descr="图片34.png"/>
          <p:cNvPicPr>
            <a:picLocks noChangeAspect="1"/>
          </p:cNvPicPr>
          <p:nvPr/>
        </p:nvPicPr>
        <p:blipFill>
          <a:blip r:embed="rId3" cstate="print"/>
          <a:srcRect t="1791" r="65443" b="10399"/>
          <a:stretch>
            <a:fillRect/>
          </a:stretch>
        </p:blipFill>
        <p:spPr bwMode="auto">
          <a:xfrm>
            <a:off x="1214414" y="2285992"/>
            <a:ext cx="1990045" cy="2786063"/>
          </a:xfrm>
          <a:prstGeom prst="rect">
            <a:avLst/>
          </a:prstGeom>
          <a:noFill/>
          <a:ln w="9525">
            <a:noFill/>
            <a:miter lim="800000"/>
            <a:headEnd/>
            <a:tailEnd/>
          </a:ln>
        </p:spPr>
      </p:pic>
      <p:sp>
        <p:nvSpPr>
          <p:cNvPr id="4" name="TextBox 3"/>
          <p:cNvSpPr txBox="1"/>
          <p:nvPr/>
        </p:nvSpPr>
        <p:spPr>
          <a:xfrm>
            <a:off x="4071934" y="1714488"/>
            <a:ext cx="4134465" cy="3888244"/>
          </a:xfrm>
          <a:prstGeom prst="rect">
            <a:avLst/>
          </a:prstGeom>
          <a:noFill/>
        </p:spPr>
        <p:txBody>
          <a:bodyPr wrap="none" rtlCol="0">
            <a:spAutoFit/>
          </a:bodyPr>
          <a:lstStyle/>
          <a:p>
            <a:pPr>
              <a:lnSpc>
                <a:spcPts val="6500"/>
              </a:lnSpc>
              <a:spcBef>
                <a:spcPts val="1200"/>
              </a:spcBef>
            </a:pPr>
            <a:r>
              <a:rPr lang="zh-CN" altLang="en-US" sz="4400" dirty="0">
                <a:solidFill>
                  <a:srgbClr val="003300"/>
                </a:solidFill>
                <a:latin typeface="黑体" pitchFamily="2" charset="-122"/>
                <a:ea typeface="黑体" pitchFamily="2" charset="-122"/>
              </a:rPr>
              <a:t>结构独特</a:t>
            </a:r>
            <a:endParaRPr lang="en-US" altLang="zh-CN" sz="4400" dirty="0">
              <a:solidFill>
                <a:srgbClr val="003300"/>
              </a:solidFill>
              <a:latin typeface="黑体" pitchFamily="2" charset="-122"/>
              <a:ea typeface="黑体" pitchFamily="2" charset="-122"/>
            </a:endParaRPr>
          </a:p>
          <a:p>
            <a:pPr>
              <a:lnSpc>
                <a:spcPts val="6500"/>
              </a:lnSpc>
              <a:spcBef>
                <a:spcPts val="1200"/>
              </a:spcBef>
            </a:pPr>
            <a:r>
              <a:rPr lang="zh-CN" altLang="en-US" sz="4400" dirty="0">
                <a:solidFill>
                  <a:srgbClr val="003300"/>
                </a:solidFill>
                <a:latin typeface="黑体" pitchFamily="2" charset="-122"/>
                <a:ea typeface="黑体" pitchFamily="2" charset="-122"/>
              </a:rPr>
              <a:t>  性能优异</a:t>
            </a:r>
            <a:endParaRPr lang="en-US" altLang="zh-CN" sz="4400" dirty="0">
              <a:solidFill>
                <a:srgbClr val="003300"/>
              </a:solidFill>
              <a:latin typeface="黑体" pitchFamily="2" charset="-122"/>
              <a:ea typeface="黑体" pitchFamily="2" charset="-122"/>
            </a:endParaRPr>
          </a:p>
          <a:p>
            <a:pPr>
              <a:lnSpc>
                <a:spcPts val="6500"/>
              </a:lnSpc>
              <a:spcBef>
                <a:spcPts val="1200"/>
              </a:spcBef>
            </a:pPr>
            <a:r>
              <a:rPr lang="zh-CN" altLang="en-US" sz="4400" dirty="0">
                <a:solidFill>
                  <a:srgbClr val="003300"/>
                </a:solidFill>
                <a:latin typeface="黑体" pitchFamily="2" charset="-122"/>
                <a:ea typeface="黑体" pitchFamily="2" charset="-122"/>
              </a:rPr>
              <a:t>    品种繁多</a:t>
            </a:r>
            <a:endParaRPr lang="en-US" altLang="zh-CN" sz="4400" dirty="0">
              <a:solidFill>
                <a:srgbClr val="003300"/>
              </a:solidFill>
              <a:latin typeface="黑体" pitchFamily="2" charset="-122"/>
              <a:ea typeface="黑体" pitchFamily="2" charset="-122"/>
            </a:endParaRPr>
          </a:p>
          <a:p>
            <a:pPr>
              <a:lnSpc>
                <a:spcPts val="6500"/>
              </a:lnSpc>
              <a:spcBef>
                <a:spcPts val="1200"/>
              </a:spcBef>
            </a:pPr>
            <a:r>
              <a:rPr lang="zh-CN" altLang="en-US" sz="4400" dirty="0">
                <a:solidFill>
                  <a:srgbClr val="003300"/>
                </a:solidFill>
                <a:latin typeface="黑体" pitchFamily="2" charset="-122"/>
                <a:ea typeface="黑体" pitchFamily="2" charset="-122"/>
              </a:rPr>
              <a:t>      用途广泛</a:t>
            </a:r>
          </a:p>
        </p:txBody>
      </p:sp>
      <p:sp>
        <p:nvSpPr>
          <p:cNvPr id="6"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23078"/>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8596" y="1285860"/>
            <a:ext cx="2571768"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ts val="3000"/>
              </a:lnSpc>
              <a:spcBef>
                <a:spcPct val="0"/>
              </a:spcBef>
              <a:spcAft>
                <a:spcPts val="600"/>
              </a:spcAft>
              <a:buClr>
                <a:srgbClr val="003300"/>
              </a:buClr>
              <a:buSzTx/>
              <a:buFont typeface="Wingdings" pitchFamily="2" charset="2"/>
              <a:buChar char=""/>
              <a:tabLst/>
              <a:defRPr/>
            </a:pPr>
            <a:r>
              <a:rPr kumimoji="0" lang="zh-CN" altLang="en-US" sz="2400" b="1" i="0" u="none" strike="noStrike" kern="0" cap="none" spc="0" normalizeH="0" baseline="0" noProof="0" dirty="0">
                <a:ln>
                  <a:noFill/>
                </a:ln>
                <a:solidFill>
                  <a:srgbClr val="003300"/>
                </a:solidFill>
                <a:effectLst/>
                <a:uLnTx/>
                <a:uFillTx/>
                <a:latin typeface="+mn-lt"/>
                <a:ea typeface="黑体" pitchFamily="49" charset="-122"/>
                <a:cs typeface="+mn-cs"/>
              </a:rPr>
              <a:t>光伏和</a:t>
            </a:r>
            <a:r>
              <a:rPr kumimoji="0" lang="en-US" altLang="en-US" sz="2400" b="1" i="0" u="none" strike="noStrike" kern="0" cap="none" spc="0" normalizeH="0" baseline="0" noProof="0" dirty="0">
                <a:ln>
                  <a:noFill/>
                </a:ln>
                <a:solidFill>
                  <a:srgbClr val="003300"/>
                </a:solidFill>
                <a:effectLst/>
                <a:uLnTx/>
                <a:uFillTx/>
                <a:latin typeface="Times New Roman" pitchFamily="18" charset="0"/>
                <a:ea typeface="黑体" pitchFamily="49" charset="-122"/>
                <a:cs typeface="Times New Roman" pitchFamily="18" charset="0"/>
              </a:rPr>
              <a:t>LED</a:t>
            </a:r>
            <a:endParaRPr kumimoji="0" lang="en-US" altLang="zh-CN" sz="2400" b="1" i="0" u="none" strike="noStrike" kern="0" cap="none" spc="0" normalizeH="0" baseline="0" noProof="0" dirty="0">
              <a:ln>
                <a:noFill/>
              </a:ln>
              <a:solidFill>
                <a:srgbClr val="003300"/>
              </a:solidFill>
              <a:effectLst/>
              <a:uLnTx/>
              <a:uFillTx/>
              <a:latin typeface="+mn-lt"/>
              <a:ea typeface="黑体" pitchFamily="49" charset="-122"/>
              <a:cs typeface="+mn-cs"/>
            </a:endParaRPr>
          </a:p>
        </p:txBody>
      </p:sp>
      <p:pic>
        <p:nvPicPr>
          <p:cNvPr id="5" name="图片 11" descr="图片96.png"/>
          <p:cNvPicPr>
            <a:picLocks noChangeAspect="1"/>
          </p:cNvPicPr>
          <p:nvPr/>
        </p:nvPicPr>
        <p:blipFill>
          <a:blip r:embed="rId3" cstate="print"/>
          <a:srcRect/>
          <a:stretch>
            <a:fillRect/>
          </a:stretch>
        </p:blipFill>
        <p:spPr bwMode="auto">
          <a:xfrm>
            <a:off x="4786314" y="2428868"/>
            <a:ext cx="3000396" cy="3142087"/>
          </a:xfrm>
          <a:prstGeom prst="rect">
            <a:avLst/>
          </a:prstGeom>
          <a:noFill/>
          <a:ln w="9525">
            <a:noFill/>
            <a:miter lim="800000"/>
            <a:headEnd/>
            <a:tailEnd/>
          </a:ln>
        </p:spPr>
      </p:pic>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grpSp>
        <p:nvGrpSpPr>
          <p:cNvPr id="7" name="组合 6"/>
          <p:cNvGrpSpPr/>
          <p:nvPr/>
        </p:nvGrpSpPr>
        <p:grpSpPr>
          <a:xfrm>
            <a:off x="1214414" y="2071678"/>
            <a:ext cx="2640018" cy="2162656"/>
            <a:chOff x="107777" y="0"/>
            <a:chExt cx="2640018" cy="2162656"/>
          </a:xfrm>
        </p:grpSpPr>
        <p:sp>
          <p:nvSpPr>
            <p:cNvPr id="8" name="矩形 7"/>
            <p:cNvSpPr/>
            <p:nvPr/>
          </p:nvSpPr>
          <p:spPr>
            <a:xfrm>
              <a:off x="107777" y="0"/>
              <a:ext cx="2640018" cy="2162656"/>
            </a:xfrm>
            <a:prstGeom prst="rect">
              <a:avLst/>
            </a:prstGeom>
            <a:noFill/>
            <a:ln>
              <a:solidFill>
                <a:srgbClr val="8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矩形 8"/>
            <p:cNvSpPr/>
            <p:nvPr/>
          </p:nvSpPr>
          <p:spPr>
            <a:xfrm>
              <a:off x="107777" y="0"/>
              <a:ext cx="2640018" cy="21626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00" tIns="64770" rIns="144000" bIns="64770" numCol="1" spcCol="1270" anchor="ctr" anchorCtr="0">
              <a:noAutofit/>
            </a:bodyPr>
            <a:lstStyle/>
            <a:p>
              <a:pPr lvl="0" algn="just" defTabSz="755650">
                <a:lnSpc>
                  <a:spcPts val="2300"/>
                </a:lnSpc>
                <a:spcBef>
                  <a:spcPct val="0"/>
                </a:spcBef>
                <a:spcAft>
                  <a:spcPct val="35000"/>
                </a:spcAft>
              </a:pPr>
              <a:r>
                <a:rPr lang="zh-CN" altLang="en-US" sz="1700" b="1" kern="1200" baseline="0" dirty="0">
                  <a:solidFill>
                    <a:schemeClr val="tx1"/>
                  </a:solidFill>
                </a:rPr>
                <a:t>太阳能是取之不尽的清洁能源，是唯一能够保证人类未来需求的能量来源。</a:t>
              </a:r>
              <a:r>
                <a:rPr lang="en-US" altLang="zh-CN" sz="1700" b="1" kern="1200" baseline="0" dirty="0">
                  <a:solidFill>
                    <a:schemeClr val="tx1"/>
                  </a:solidFill>
                </a:rPr>
                <a:t>2010</a:t>
              </a:r>
              <a:r>
                <a:rPr lang="zh-CN" altLang="en-US" sz="1700" b="1" kern="1200" baseline="0" dirty="0">
                  <a:solidFill>
                    <a:schemeClr val="tx1"/>
                  </a:solidFill>
                </a:rPr>
                <a:t>年以来，中国光伏产业发展非常迅速，</a:t>
              </a:r>
              <a:r>
                <a:rPr lang="en-US" sz="1700" b="1" kern="1200" baseline="0" dirty="0">
                  <a:solidFill>
                    <a:schemeClr val="tx1"/>
                  </a:solidFill>
                </a:rPr>
                <a:t>2017</a:t>
              </a:r>
              <a:r>
                <a:rPr lang="zh-CN" sz="1700" b="1" kern="1200" baseline="0" dirty="0">
                  <a:solidFill>
                    <a:schemeClr val="tx1"/>
                  </a:solidFill>
                </a:rPr>
                <a:t>年全国光伏发电装机达到</a:t>
              </a:r>
              <a:r>
                <a:rPr lang="en-US" sz="1700" b="1" kern="1200" baseline="0" dirty="0">
                  <a:solidFill>
                    <a:schemeClr val="tx1"/>
                  </a:solidFill>
                </a:rPr>
                <a:t>130</a:t>
              </a:r>
              <a:r>
                <a:rPr lang="en-US" altLang="zh-CN" sz="1700" b="1" kern="1200" baseline="0" dirty="0">
                  <a:solidFill>
                    <a:schemeClr val="tx1"/>
                  </a:solidFill>
                </a:rPr>
                <a:t>GW</a:t>
              </a:r>
              <a:r>
                <a:rPr lang="zh-CN" sz="1700" b="1" kern="1200" baseline="0" dirty="0">
                  <a:solidFill>
                    <a:schemeClr val="tx1"/>
                  </a:solidFill>
                  <a:latin typeface="Times New Roman" pitchFamily="18" charset="0"/>
                </a:rPr>
                <a:t>。</a:t>
              </a:r>
              <a:endParaRPr lang="zh-CN" altLang="en-US" sz="1700" b="1" kern="1200" baseline="0" dirty="0">
                <a:solidFill>
                  <a:schemeClr val="tx1"/>
                </a:solidFill>
              </a:endParaRPr>
            </a:p>
          </p:txBody>
        </p:sp>
      </p:grpSp>
      <p:grpSp>
        <p:nvGrpSpPr>
          <p:cNvPr id="10" name="组合 9"/>
          <p:cNvGrpSpPr/>
          <p:nvPr/>
        </p:nvGrpSpPr>
        <p:grpSpPr>
          <a:xfrm>
            <a:off x="1214414" y="4429132"/>
            <a:ext cx="2640018" cy="1417166"/>
            <a:chOff x="71442" y="2214577"/>
            <a:chExt cx="2640018" cy="1417166"/>
          </a:xfrm>
        </p:grpSpPr>
        <p:sp>
          <p:nvSpPr>
            <p:cNvPr id="11" name="矩形 10"/>
            <p:cNvSpPr/>
            <p:nvPr/>
          </p:nvSpPr>
          <p:spPr>
            <a:xfrm>
              <a:off x="71442" y="2214577"/>
              <a:ext cx="2640018" cy="1417166"/>
            </a:xfrm>
            <a:prstGeom prst="rect">
              <a:avLst/>
            </a:pr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矩形 11"/>
            <p:cNvSpPr/>
            <p:nvPr/>
          </p:nvSpPr>
          <p:spPr>
            <a:xfrm>
              <a:off x="71442" y="2214577"/>
              <a:ext cx="2640018" cy="1417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00" tIns="64770" rIns="144000" bIns="64770" numCol="1" spcCol="1270" anchor="ctr" anchorCtr="0">
              <a:noAutofit/>
            </a:bodyPr>
            <a:lstStyle/>
            <a:p>
              <a:pPr lvl="0" algn="just" defTabSz="755650">
                <a:lnSpc>
                  <a:spcPts val="2500"/>
                </a:lnSpc>
                <a:spcBef>
                  <a:spcPct val="0"/>
                </a:spcBef>
                <a:spcAft>
                  <a:spcPts val="0"/>
                </a:spcAft>
              </a:pPr>
              <a:r>
                <a:rPr lang="en-US" sz="1700" b="1" kern="1200" baseline="0" dirty="0">
                  <a:solidFill>
                    <a:schemeClr val="tx1"/>
                  </a:solidFill>
                  <a:latin typeface="Times New Roman" pitchFamily="18" charset="0"/>
                </a:rPr>
                <a:t>2017</a:t>
              </a:r>
              <a:r>
                <a:rPr lang="zh-CN" sz="1700" b="1" kern="1200" baseline="0" dirty="0">
                  <a:solidFill>
                    <a:schemeClr val="tx1"/>
                  </a:solidFill>
                  <a:latin typeface="Times New Roman" pitchFamily="18" charset="0"/>
                </a:rPr>
                <a:t>年中国光伏电池组件总产量约</a:t>
              </a:r>
              <a:r>
                <a:rPr lang="en-US" altLang="zh-CN" sz="1700" b="1" kern="1200" baseline="0" dirty="0">
                  <a:solidFill>
                    <a:schemeClr val="tx1"/>
                  </a:solidFill>
                  <a:latin typeface="Times New Roman" pitchFamily="18" charset="0"/>
                </a:rPr>
                <a:t>83</a:t>
              </a:r>
              <a:r>
                <a:rPr lang="en-US" sz="1700" b="1" kern="1200" baseline="0" dirty="0">
                  <a:solidFill>
                    <a:schemeClr val="tx1"/>
                  </a:solidFill>
                  <a:latin typeface="Times New Roman" pitchFamily="18" charset="0"/>
                </a:rPr>
                <a:t>GW</a:t>
              </a:r>
              <a:r>
                <a:rPr lang="zh-CN" sz="1700" b="1" kern="1200" baseline="0" dirty="0">
                  <a:solidFill>
                    <a:schemeClr val="tx1"/>
                  </a:solidFill>
                  <a:latin typeface="Times New Roman" pitchFamily="18" charset="0"/>
                </a:rPr>
                <a:t>，同比增长</a:t>
              </a:r>
              <a:r>
                <a:rPr lang="en-US" altLang="zh-CN" sz="1700" b="1" kern="1200" baseline="0" dirty="0">
                  <a:solidFill>
                    <a:schemeClr val="tx1"/>
                  </a:solidFill>
                  <a:latin typeface="Times New Roman" pitchFamily="18" charset="0"/>
                </a:rPr>
                <a:t>44.4</a:t>
              </a:r>
              <a:r>
                <a:rPr lang="en-US" sz="1700" b="1" kern="1200" baseline="0" dirty="0">
                  <a:solidFill>
                    <a:schemeClr val="tx1"/>
                  </a:solidFill>
                  <a:latin typeface="Times New Roman" pitchFamily="18" charset="0"/>
                </a:rPr>
                <a:t>%</a:t>
              </a:r>
              <a:r>
                <a:rPr lang="zh-CN" altLang="en-US" sz="1700" b="1" kern="1200" baseline="0" dirty="0">
                  <a:solidFill>
                    <a:schemeClr val="tx1"/>
                  </a:solidFill>
                  <a:latin typeface="Times New Roman" pitchFamily="18" charset="0"/>
                </a:rPr>
                <a:t>。</a:t>
              </a:r>
              <a:r>
                <a:rPr lang="zh-CN" sz="1700" b="1" kern="1200" baseline="0" dirty="0">
                  <a:solidFill>
                    <a:schemeClr val="tx1"/>
                  </a:solidFill>
                  <a:latin typeface="Times New Roman" pitchFamily="18" charset="0"/>
                </a:rPr>
                <a:t>预计</a:t>
              </a:r>
              <a:r>
                <a:rPr lang="en-US" sz="1700" b="1" kern="1200" baseline="0" dirty="0">
                  <a:solidFill>
                    <a:schemeClr val="tx1"/>
                  </a:solidFill>
                  <a:latin typeface="Times New Roman" pitchFamily="18" charset="0"/>
                </a:rPr>
                <a:t>2018</a:t>
              </a:r>
              <a:r>
                <a:rPr lang="zh-CN" sz="1700" b="1" kern="1200" baseline="0" dirty="0">
                  <a:solidFill>
                    <a:schemeClr val="tx1"/>
                  </a:solidFill>
                  <a:latin typeface="Times New Roman" pitchFamily="18" charset="0"/>
                </a:rPr>
                <a:t>年</a:t>
              </a:r>
              <a:r>
                <a:rPr lang="zh-CN" altLang="en-US" sz="1700" b="1" kern="1200" baseline="0" dirty="0">
                  <a:solidFill>
                    <a:schemeClr val="tx1"/>
                  </a:solidFill>
                  <a:latin typeface="Times New Roman" pitchFamily="18" charset="0"/>
                </a:rPr>
                <a:t>将超过</a:t>
              </a:r>
              <a:r>
                <a:rPr lang="en-US" altLang="zh-CN" sz="1700" b="1" kern="1200" baseline="0" dirty="0">
                  <a:solidFill>
                    <a:schemeClr val="tx1"/>
                  </a:solidFill>
                  <a:latin typeface="Times New Roman" pitchFamily="18" charset="0"/>
                </a:rPr>
                <a:t>12</a:t>
              </a:r>
              <a:r>
                <a:rPr lang="en-US" sz="1700" b="1" kern="1200" baseline="0" dirty="0">
                  <a:solidFill>
                    <a:schemeClr val="tx1"/>
                  </a:solidFill>
                  <a:latin typeface="Times New Roman" pitchFamily="18" charset="0"/>
                </a:rPr>
                <a:t>0GW</a:t>
              </a:r>
              <a:r>
                <a:rPr lang="zh-CN" sz="1700" kern="1200" baseline="0" dirty="0">
                  <a:solidFill>
                    <a:schemeClr val="tx1"/>
                  </a:solidFill>
                </a:rPr>
                <a:t>。</a:t>
              </a:r>
              <a:endParaRPr lang="zh-CN" altLang="en-US" sz="1700" b="1" kern="1200" baseline="0" dirty="0">
                <a:solidFill>
                  <a:schemeClr val="tx1"/>
                </a:solidFill>
              </a:endParaRPr>
            </a:p>
          </p:txBody>
        </p:sp>
      </p:grpSp>
    </p:spTree>
  </p:cSld>
  <p:clrMapOvr>
    <a:masterClrMapping/>
  </p:clrMapOvr>
  <p:transition advTm="92032"/>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1142976" y="3643314"/>
          <a:ext cx="4214842" cy="2118508"/>
        </p:xfrm>
        <a:graphic>
          <a:graphicData uri="http://schemas.openxmlformats.org/drawingml/2006/table">
            <a:tbl>
              <a:tblPr/>
              <a:tblGrid>
                <a:gridCol w="1404947">
                  <a:extLst>
                    <a:ext uri="{9D8B030D-6E8A-4147-A177-3AD203B41FA5}">
                      <a16:colId xmlns:a16="http://schemas.microsoft.com/office/drawing/2014/main" xmlns="" val="20000"/>
                    </a:ext>
                  </a:extLst>
                </a:gridCol>
                <a:gridCol w="2809895">
                  <a:extLst>
                    <a:ext uri="{9D8B030D-6E8A-4147-A177-3AD203B41FA5}">
                      <a16:colId xmlns:a16="http://schemas.microsoft.com/office/drawing/2014/main" xmlns="" val="20001"/>
                    </a:ext>
                  </a:extLst>
                </a:gridCol>
              </a:tblGrid>
              <a:tr h="454125">
                <a:tc gridSpan="2">
                  <a:txBody>
                    <a:bodyPr/>
                    <a:lstStyle/>
                    <a:p>
                      <a:pPr algn="ctr" rtl="0" fontAlgn="ctr"/>
                      <a:r>
                        <a:rPr lang="zh-CN" altLang="en-US" sz="2000" b="1" i="0" u="none" strike="noStrike" dirty="0">
                          <a:solidFill>
                            <a:srgbClr val="800000"/>
                          </a:solidFill>
                          <a:latin typeface="华文新魏" pitchFamily="2" charset="-122"/>
                          <a:ea typeface="华文新魏" pitchFamily="2" charset="-122"/>
                        </a:rPr>
                        <a:t>有机硅在</a:t>
                      </a:r>
                      <a:r>
                        <a:rPr lang="en-US" sz="2000" b="1" i="0" u="none" strike="noStrike" dirty="0">
                          <a:solidFill>
                            <a:srgbClr val="800000"/>
                          </a:solidFill>
                          <a:latin typeface="Times New Roman" pitchFamily="18" charset="0"/>
                          <a:ea typeface="华文新魏" pitchFamily="2" charset="-122"/>
                          <a:cs typeface="Times New Roman" pitchFamily="18" charset="0"/>
                        </a:rPr>
                        <a:t>LED</a:t>
                      </a:r>
                      <a:r>
                        <a:rPr lang="zh-CN" altLang="en-US" sz="2000" b="1" i="0" u="none" strike="noStrike" dirty="0">
                          <a:solidFill>
                            <a:srgbClr val="800000"/>
                          </a:solidFill>
                          <a:latin typeface="华文新魏" pitchFamily="2" charset="-122"/>
                          <a:ea typeface="华文新魏" pitchFamily="2" charset="-122"/>
                        </a:rPr>
                        <a:t>上的主要应用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5FF"/>
                    </a:solidFill>
                  </a:tcPr>
                </a:tc>
                <a:tc hMerge="1">
                  <a:txBody>
                    <a:bodyPr/>
                    <a:lstStyle/>
                    <a:p>
                      <a:endParaRPr lang="zh-CN" altLang="en-US"/>
                    </a:p>
                  </a:txBody>
                  <a:tcPr/>
                </a:tc>
                <a:extLst>
                  <a:ext uri="{0D108BD9-81ED-4DB2-BD59-A6C34878D82A}">
                    <a16:rowId xmlns:a16="http://schemas.microsoft.com/office/drawing/2014/main" xmlns="" val="10000"/>
                  </a:ext>
                </a:extLst>
              </a:tr>
              <a:tr h="316919">
                <a:tc rowSpan="2">
                  <a:txBody>
                    <a:bodyPr/>
                    <a:lstStyle/>
                    <a:p>
                      <a:pPr algn="l" rtl="0" fontAlgn="ctr"/>
                      <a:r>
                        <a:rPr lang="en-US" sz="1600" b="1" i="0" u="none" strike="noStrike" dirty="0">
                          <a:solidFill>
                            <a:srgbClr val="000000"/>
                          </a:solidFill>
                          <a:latin typeface="宋体"/>
                        </a:rPr>
                        <a:t>LED</a:t>
                      </a:r>
                      <a:r>
                        <a:rPr lang="zh-CN" altLang="en-US" sz="1600" b="1" i="0" u="none" strike="noStrike" dirty="0">
                          <a:solidFill>
                            <a:srgbClr val="000000"/>
                          </a:solidFill>
                          <a:latin typeface="宋体"/>
                        </a:rPr>
                        <a:t>封装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zh-CN" altLang="en-US" sz="1600" b="1" i="0" u="none" strike="noStrike" dirty="0">
                          <a:solidFill>
                            <a:srgbClr val="000000"/>
                          </a:solidFill>
                          <a:latin typeface="宋体"/>
                        </a:rPr>
                        <a:t>封装胶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1"/>
                  </a:ext>
                </a:extLst>
              </a:tr>
              <a:tr h="396707">
                <a:tc vMerge="1">
                  <a:txBody>
                    <a:bodyPr/>
                    <a:lstStyle/>
                    <a:p>
                      <a:endParaRPr lang="zh-CN" altLang="en-US"/>
                    </a:p>
                  </a:txBody>
                  <a:tcPr/>
                </a:tc>
                <a:tc>
                  <a:txBody>
                    <a:bodyPr/>
                    <a:lstStyle/>
                    <a:p>
                      <a:pPr algn="l" rtl="0" fontAlgn="ctr"/>
                      <a:r>
                        <a:rPr lang="zh-CN" altLang="en-US" sz="1600" b="1" i="0" u="none" strike="noStrike" dirty="0">
                          <a:solidFill>
                            <a:srgbClr val="000000"/>
                          </a:solidFill>
                          <a:latin typeface="宋体"/>
                        </a:rPr>
                        <a:t>粘合剂（固晶、点胶剂）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2"/>
                  </a:ext>
                </a:extLst>
              </a:tr>
              <a:tr h="316919">
                <a:tc>
                  <a:txBody>
                    <a:bodyPr/>
                    <a:lstStyle/>
                    <a:p>
                      <a:pPr algn="l" rtl="0" fontAlgn="ctr"/>
                      <a:r>
                        <a:rPr lang="zh-CN" altLang="en-US" sz="1600" b="1" i="0" u="none" strike="noStrike" dirty="0">
                          <a:solidFill>
                            <a:srgbClr val="000000"/>
                          </a:solidFill>
                          <a:latin typeface="宋体"/>
                        </a:rPr>
                        <a:t>驱动电源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DB3"/>
                    </a:solidFill>
                  </a:tcPr>
                </a:tc>
                <a:tc>
                  <a:txBody>
                    <a:bodyPr/>
                    <a:lstStyle/>
                    <a:p>
                      <a:pPr algn="l" rtl="0" fontAlgn="ctr"/>
                      <a:r>
                        <a:rPr lang="zh-CN" altLang="en-US" sz="1600" b="1" i="0" u="none" strike="noStrike" dirty="0">
                          <a:solidFill>
                            <a:srgbClr val="000000"/>
                          </a:solidFill>
                          <a:latin typeface="宋体"/>
                        </a:rPr>
                        <a:t>粘接、灌封、散热</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3"/>
                  </a:ext>
                </a:extLst>
              </a:tr>
              <a:tr h="316919">
                <a:tc>
                  <a:txBody>
                    <a:bodyPr/>
                    <a:lstStyle/>
                    <a:p>
                      <a:pPr algn="l" rtl="0" fontAlgn="ctr"/>
                      <a:r>
                        <a:rPr lang="zh-CN" altLang="en-US" sz="1600" b="1" i="0" u="none" strike="noStrike" dirty="0">
                          <a:solidFill>
                            <a:srgbClr val="000000"/>
                          </a:solidFill>
                          <a:latin typeface="宋体"/>
                        </a:rPr>
                        <a:t>显示屏</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zh-CN" altLang="en-US" sz="1600" b="1" i="0" u="none" strike="noStrike" dirty="0">
                          <a:solidFill>
                            <a:srgbClr val="000000"/>
                          </a:solidFill>
                          <a:latin typeface="宋体"/>
                        </a:rPr>
                        <a:t>灌封</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4"/>
                  </a:ext>
                </a:extLst>
              </a:tr>
              <a:tr h="316919">
                <a:tc>
                  <a:txBody>
                    <a:bodyPr/>
                    <a:lstStyle/>
                    <a:p>
                      <a:pPr algn="l" rtl="0" fontAlgn="ctr"/>
                      <a:r>
                        <a:rPr lang="zh-CN" altLang="en-US" sz="1600" b="1" i="0" u="none" strike="noStrike" dirty="0">
                          <a:solidFill>
                            <a:srgbClr val="000000"/>
                          </a:solidFill>
                          <a:latin typeface="宋体"/>
                        </a:rPr>
                        <a:t>照明灯具 </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tc>
                  <a:txBody>
                    <a:bodyPr/>
                    <a:lstStyle/>
                    <a:p>
                      <a:pPr algn="l" rtl="0" fontAlgn="ctr"/>
                      <a:r>
                        <a:rPr lang="zh-CN" altLang="en-US" sz="1600" b="1" i="0" u="none" strike="noStrike" dirty="0">
                          <a:solidFill>
                            <a:srgbClr val="000000"/>
                          </a:solidFill>
                          <a:latin typeface="宋体"/>
                        </a:rPr>
                        <a:t>粘接、密封、散热</a:t>
                      </a:r>
                    </a:p>
                  </a:txBody>
                  <a:tcPr marL="144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DB3"/>
                    </a:solidFill>
                  </a:tcPr>
                </a:tc>
                <a:extLst>
                  <a:ext uri="{0D108BD9-81ED-4DB2-BD59-A6C34878D82A}">
                    <a16:rowId xmlns:a16="http://schemas.microsoft.com/office/drawing/2014/main" xmlns="" val="10005"/>
                  </a:ext>
                </a:extLst>
              </a:tr>
            </a:tbl>
          </a:graphicData>
        </a:graphic>
      </p:graphicFrame>
      <p:sp>
        <p:nvSpPr>
          <p:cNvPr id="15" name="Rectangle 5"/>
          <p:cNvSpPr txBox="1">
            <a:spLocks noChangeArrowheads="1"/>
          </p:cNvSpPr>
          <p:nvPr/>
        </p:nvSpPr>
        <p:spPr bwMode="auto">
          <a:xfrm>
            <a:off x="571472" y="1285860"/>
            <a:ext cx="7858123" cy="2071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ts val="3000"/>
              </a:lnSpc>
              <a:spcBef>
                <a:spcPts val="600"/>
              </a:spcBef>
              <a:buClr>
                <a:srgbClr val="FF0000"/>
              </a:buClr>
              <a:buSzPct val="80000"/>
              <a:buFont typeface="Wingdings" pitchFamily="2" charset="2"/>
              <a:buChar char="Ø"/>
              <a:defRPr/>
            </a:pPr>
            <a:r>
              <a:rPr lang="en-US" altLang="zh-CN" sz="2000" b="1" dirty="0">
                <a:latin typeface="Times New Roman" pitchFamily="18" charset="0"/>
              </a:rPr>
              <a:t>LED</a:t>
            </a:r>
            <a:r>
              <a:rPr lang="zh-CN" altLang="zh-CN" sz="2000" b="1" dirty="0">
                <a:latin typeface="Times New Roman" pitchFamily="18" charset="0"/>
              </a:rPr>
              <a:t>亮度高、功耗低、寿命长、应用广泛，</a:t>
            </a:r>
            <a:r>
              <a:rPr lang="zh-CN" altLang="en-US" sz="2000" b="1" dirty="0">
                <a:latin typeface="Times New Roman" pitchFamily="18" charset="0"/>
              </a:rPr>
              <a:t>已</a:t>
            </a:r>
            <a:r>
              <a:rPr lang="zh-CN" altLang="zh-CN" sz="2000" b="1" dirty="0">
                <a:latin typeface="Times New Roman" pitchFamily="18" charset="0"/>
              </a:rPr>
              <a:t>成为最有发展前景的新一代光源</a:t>
            </a:r>
            <a:r>
              <a:rPr lang="zh-CN" altLang="en-US" sz="2000" b="1" dirty="0">
                <a:latin typeface="Times New Roman" pitchFamily="18" charset="0"/>
              </a:rPr>
              <a:t>。</a:t>
            </a:r>
            <a:endParaRPr lang="en-US" altLang="zh-CN" sz="2000" b="1" dirty="0">
              <a:latin typeface="Times New Roman" pitchFamily="18" charset="0"/>
            </a:endParaRPr>
          </a:p>
          <a:p>
            <a:pPr marL="342900" lvl="0" indent="-342900">
              <a:lnSpc>
                <a:spcPts val="3000"/>
              </a:lnSpc>
              <a:spcBef>
                <a:spcPts val="600"/>
              </a:spcBef>
              <a:buClr>
                <a:srgbClr val="FF0000"/>
              </a:buClr>
              <a:buSzPct val="80000"/>
              <a:buFont typeface="Wingdings" pitchFamily="2" charset="2"/>
              <a:buChar char="Ø"/>
              <a:defRPr/>
            </a:pPr>
            <a:r>
              <a:rPr lang="zh-CN" altLang="en-US" sz="2000" b="1" dirty="0">
                <a:latin typeface="Times New Roman" pitchFamily="18" charset="0"/>
                <a:ea typeface="宋体" pitchFamily="2" charset="-122"/>
              </a:rPr>
              <a:t>根据国家</a:t>
            </a:r>
            <a:r>
              <a:rPr lang="en-US" altLang="zh-CN" sz="2000" b="1" dirty="0">
                <a:latin typeface="Times New Roman" pitchFamily="18" charset="0"/>
                <a:ea typeface="宋体" pitchFamily="2" charset="-122"/>
              </a:rPr>
              <a:t>《</a:t>
            </a:r>
            <a:r>
              <a:rPr lang="zh-CN" altLang="en-US" sz="2000" b="1" dirty="0">
                <a:latin typeface="Times New Roman" pitchFamily="18" charset="0"/>
                <a:ea typeface="宋体" pitchFamily="2" charset="-122"/>
              </a:rPr>
              <a:t>半导体照明产业十三五发展规划</a:t>
            </a:r>
            <a:r>
              <a:rPr lang="en-US" altLang="zh-CN" sz="2000" b="1" dirty="0">
                <a:latin typeface="Times New Roman" pitchFamily="18" charset="0"/>
                <a:ea typeface="宋体" pitchFamily="2" charset="-122"/>
              </a:rPr>
              <a:t>》</a:t>
            </a:r>
            <a:r>
              <a:rPr lang="zh-CN" altLang="en-US" sz="2000" b="1" dirty="0">
                <a:latin typeface="Times New Roman" pitchFamily="18" charset="0"/>
                <a:ea typeface="宋体" pitchFamily="2" charset="-122"/>
              </a:rPr>
              <a:t>， </a:t>
            </a:r>
            <a:r>
              <a:rPr lang="en-US" altLang="zh-CN" sz="2000" b="1" dirty="0">
                <a:latin typeface="Times New Roman" pitchFamily="18" charset="0"/>
              </a:rPr>
              <a:t>2020</a:t>
            </a:r>
            <a:r>
              <a:rPr lang="zh-CN" altLang="en-US" sz="2000" b="1" dirty="0">
                <a:latin typeface="Times New Roman" pitchFamily="18" charset="0"/>
                <a:ea typeface="宋体" pitchFamily="2" charset="-122"/>
              </a:rPr>
              <a:t>年我国</a:t>
            </a:r>
            <a:r>
              <a:rPr lang="en-US" altLang="zh-CN" sz="2000" b="1" dirty="0">
                <a:latin typeface="Times New Roman" pitchFamily="18" charset="0"/>
                <a:ea typeface="宋体" pitchFamily="2" charset="-122"/>
              </a:rPr>
              <a:t>LED </a:t>
            </a:r>
            <a:r>
              <a:rPr lang="zh-CN" altLang="en-US" sz="2000" b="1" dirty="0">
                <a:latin typeface="Times New Roman" pitchFamily="18" charset="0"/>
                <a:ea typeface="宋体" pitchFamily="2" charset="-122"/>
              </a:rPr>
              <a:t>照明产品销售额将占整个照明电器行业销售总额的</a:t>
            </a:r>
            <a:r>
              <a:rPr lang="en-US" altLang="zh-CN" sz="2000" b="1" dirty="0">
                <a:latin typeface="Times New Roman" pitchFamily="18" charset="0"/>
                <a:ea typeface="宋体" pitchFamily="2" charset="-122"/>
              </a:rPr>
              <a:t>70%</a:t>
            </a:r>
            <a:r>
              <a:rPr lang="zh-CN" altLang="en-US" sz="2000" b="1" dirty="0">
                <a:latin typeface="Times New Roman" pitchFamily="18" charset="0"/>
                <a:ea typeface="宋体" pitchFamily="2" charset="-122"/>
              </a:rPr>
              <a:t>，可节省电量</a:t>
            </a:r>
            <a:r>
              <a:rPr lang="en-US" altLang="zh-CN" sz="2000" b="1" dirty="0">
                <a:latin typeface="Times New Roman" pitchFamily="18" charset="0"/>
                <a:ea typeface="宋体" pitchFamily="2" charset="-122"/>
              </a:rPr>
              <a:t>3400</a:t>
            </a:r>
            <a:r>
              <a:rPr lang="zh-CN" altLang="en-US" sz="2000" b="1" dirty="0">
                <a:latin typeface="Times New Roman" pitchFamily="18" charset="0"/>
                <a:ea typeface="宋体" pitchFamily="2" charset="-122"/>
              </a:rPr>
              <a:t>亿度，减少</a:t>
            </a:r>
            <a:r>
              <a:rPr lang="en-US" altLang="zh-CN" sz="2000" b="1" dirty="0">
                <a:latin typeface="Times New Roman" pitchFamily="18" charset="0"/>
                <a:ea typeface="宋体" pitchFamily="2" charset="-122"/>
              </a:rPr>
              <a:t>CO</a:t>
            </a:r>
            <a:r>
              <a:rPr lang="en-US" altLang="zh-CN" sz="1400" b="1" dirty="0">
                <a:latin typeface="Times New Roman" pitchFamily="18" charset="0"/>
                <a:ea typeface="宋体" pitchFamily="2" charset="-122"/>
              </a:rPr>
              <a:t>2</a:t>
            </a:r>
            <a:r>
              <a:rPr lang="zh-CN" altLang="en-US" sz="2000" b="1" dirty="0">
                <a:latin typeface="Times New Roman" pitchFamily="18" charset="0"/>
                <a:ea typeface="宋体" pitchFamily="2" charset="-122"/>
              </a:rPr>
              <a:t>排放</a:t>
            </a:r>
            <a:r>
              <a:rPr lang="en-US" altLang="zh-CN" sz="2000" b="1" dirty="0">
                <a:latin typeface="Times New Roman" pitchFamily="18" charset="0"/>
                <a:ea typeface="宋体" pitchFamily="2" charset="-122"/>
              </a:rPr>
              <a:t> 30600</a:t>
            </a:r>
            <a:r>
              <a:rPr lang="zh-CN" altLang="en-US" sz="2000" b="1" dirty="0">
                <a:latin typeface="Times New Roman" pitchFamily="18" charset="0"/>
                <a:ea typeface="宋体" pitchFamily="2" charset="-122"/>
              </a:rPr>
              <a:t>万吨。</a:t>
            </a:r>
            <a:endParaRPr lang="zh-CN" altLang="en-US" sz="2000" b="1" dirty="0"/>
          </a:p>
        </p:txBody>
      </p:sp>
      <p:pic>
        <p:nvPicPr>
          <p:cNvPr id="16" name="图片 15" descr="模仿人类行走的LED灯.jpg"/>
          <p:cNvPicPr>
            <a:picLocks noChangeAspect="1"/>
          </p:cNvPicPr>
          <p:nvPr/>
        </p:nvPicPr>
        <p:blipFill>
          <a:blip r:embed="rId3" cstate="print"/>
          <a:stretch>
            <a:fillRect/>
          </a:stretch>
        </p:blipFill>
        <p:spPr>
          <a:xfrm>
            <a:off x="5857884" y="4000504"/>
            <a:ext cx="2470860" cy="1357322"/>
          </a:xfrm>
          <a:prstGeom prst="rect">
            <a:avLst/>
          </a:prstGeom>
        </p:spPr>
      </p:pic>
      <p:sp>
        <p:nvSpPr>
          <p:cNvPr id="5"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4539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8"/>
          <p:cNvSpPr>
            <a:spLocks noChangeArrowheads="1"/>
          </p:cNvSpPr>
          <p:nvPr/>
        </p:nvSpPr>
        <p:spPr bwMode="auto">
          <a:xfrm>
            <a:off x="457795" y="1147115"/>
            <a:ext cx="122930" cy="350287"/>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ea typeface="黑体" pitchFamily="2" charset="-122"/>
            </a:endParaRPr>
          </a:p>
        </p:txBody>
      </p:sp>
      <p:sp>
        <p:nvSpPr>
          <p:cNvPr id="8" name="Rectangle 5"/>
          <p:cNvSpPr txBox="1">
            <a:spLocks noChangeArrowheads="1"/>
          </p:cNvSpPr>
          <p:nvPr/>
        </p:nvSpPr>
        <p:spPr>
          <a:xfrm>
            <a:off x="571472" y="1714488"/>
            <a:ext cx="8001056" cy="2071702"/>
          </a:xfrm>
          <a:prstGeom prst="rect">
            <a:avLst/>
          </a:prstGeom>
          <a:noFill/>
        </p:spPr>
        <p:txBody>
          <a:bodyPr/>
          <a:lstStyle/>
          <a:p>
            <a:pPr marL="342900" indent="-342900" algn="just">
              <a:lnSpc>
                <a:spcPts val="3200"/>
              </a:lnSpc>
              <a:spcBef>
                <a:spcPts val="0"/>
              </a:spcBef>
              <a:buClr>
                <a:srgbClr val="004620"/>
              </a:buClr>
              <a:buSzPct val="80000"/>
              <a:buFont typeface="Wingdings" pitchFamily="2" charset="2"/>
              <a:buChar char="u"/>
              <a:defRPr/>
            </a:pPr>
            <a:r>
              <a:rPr lang="en-US" altLang="zh-CN" sz="2000" b="1" dirty="0">
                <a:latin typeface="Times New Roman" pitchFamily="18" charset="0"/>
                <a:ea typeface="宋体" pitchFamily="2" charset="-122"/>
              </a:rPr>
              <a:t>2017</a:t>
            </a:r>
            <a:r>
              <a:rPr lang="zh-CN" altLang="zh-CN" sz="2000" b="1" dirty="0">
                <a:latin typeface="Times New Roman" pitchFamily="18" charset="0"/>
                <a:ea typeface="宋体" pitchFamily="2" charset="-122"/>
              </a:rPr>
              <a:t>年中国新能源汽车产销量分别达到</a:t>
            </a:r>
            <a:r>
              <a:rPr lang="en-US" altLang="zh-CN" sz="2000" b="1" dirty="0">
                <a:latin typeface="Times New Roman" pitchFamily="18" charset="0"/>
                <a:ea typeface="宋体" pitchFamily="2" charset="-122"/>
              </a:rPr>
              <a:t>79.4</a:t>
            </a:r>
            <a:r>
              <a:rPr lang="zh-CN" altLang="zh-CN" sz="2000" b="1" dirty="0">
                <a:latin typeface="Times New Roman" pitchFamily="18" charset="0"/>
                <a:ea typeface="宋体" pitchFamily="2" charset="-122"/>
              </a:rPr>
              <a:t>万辆和</a:t>
            </a:r>
            <a:r>
              <a:rPr lang="en-US" altLang="zh-CN" sz="2000" b="1" dirty="0">
                <a:latin typeface="Times New Roman" pitchFamily="18" charset="0"/>
                <a:ea typeface="宋体" pitchFamily="2" charset="-122"/>
              </a:rPr>
              <a:t>77.7</a:t>
            </a:r>
            <a:r>
              <a:rPr lang="zh-CN" altLang="zh-CN" sz="2000" b="1" dirty="0">
                <a:latin typeface="Times New Roman" pitchFamily="18" charset="0"/>
                <a:ea typeface="宋体" pitchFamily="2" charset="-122"/>
              </a:rPr>
              <a:t>万辆，同比增长</a:t>
            </a:r>
            <a:r>
              <a:rPr lang="en-US" altLang="zh-CN" sz="2000" b="1" dirty="0">
                <a:latin typeface="Times New Roman" pitchFamily="18" charset="0"/>
                <a:ea typeface="宋体" pitchFamily="2" charset="-122"/>
              </a:rPr>
              <a:t>53.8%</a:t>
            </a:r>
            <a:r>
              <a:rPr lang="zh-CN" altLang="zh-CN" sz="2000" b="1" dirty="0">
                <a:latin typeface="Times New Roman" pitchFamily="18" charset="0"/>
                <a:ea typeface="宋体" pitchFamily="2" charset="-122"/>
              </a:rPr>
              <a:t>和</a:t>
            </a:r>
            <a:r>
              <a:rPr lang="en-US" altLang="zh-CN" sz="2000" b="1" dirty="0">
                <a:latin typeface="Times New Roman" pitchFamily="18" charset="0"/>
                <a:ea typeface="宋体" pitchFamily="2" charset="-122"/>
              </a:rPr>
              <a:t>53.3%</a:t>
            </a:r>
            <a:r>
              <a:rPr lang="zh-CN" altLang="en-US" sz="2000" b="1" dirty="0">
                <a:latin typeface="Times New Roman" pitchFamily="18" charset="0"/>
                <a:ea typeface="宋体" pitchFamily="2" charset="-122"/>
              </a:rPr>
              <a:t>；保有量超过</a:t>
            </a:r>
            <a:r>
              <a:rPr lang="en-US" altLang="zh-CN" sz="2000" b="1" dirty="0">
                <a:latin typeface="Times New Roman" pitchFamily="18" charset="0"/>
                <a:ea typeface="宋体" pitchFamily="2" charset="-122"/>
              </a:rPr>
              <a:t>180</a:t>
            </a:r>
            <a:r>
              <a:rPr lang="zh-CN" altLang="en-US" sz="2000" b="1" dirty="0">
                <a:latin typeface="Times New Roman" pitchFamily="18" charset="0"/>
                <a:ea typeface="宋体" pitchFamily="2" charset="-122"/>
              </a:rPr>
              <a:t>万辆，占全球市场</a:t>
            </a:r>
            <a:r>
              <a:rPr lang="en-US" altLang="zh-CN" sz="2000" b="1" dirty="0">
                <a:latin typeface="Times New Roman" pitchFamily="18" charset="0"/>
                <a:ea typeface="宋体" pitchFamily="2" charset="-122"/>
              </a:rPr>
              <a:t>50%</a:t>
            </a:r>
            <a:r>
              <a:rPr lang="zh-CN" altLang="en-US" sz="2000" b="1" dirty="0">
                <a:latin typeface="Times New Roman" pitchFamily="18" charset="0"/>
                <a:ea typeface="宋体" pitchFamily="2" charset="-122"/>
              </a:rPr>
              <a:t>以上。</a:t>
            </a:r>
            <a:endParaRPr lang="en-US" altLang="zh-CN" sz="2000" b="1" dirty="0">
              <a:latin typeface="Times New Roman" pitchFamily="18" charset="0"/>
              <a:ea typeface="宋体" pitchFamily="2" charset="-122"/>
            </a:endParaRPr>
          </a:p>
          <a:p>
            <a:pPr marL="342900" indent="-342900" algn="just">
              <a:lnSpc>
                <a:spcPts val="3200"/>
              </a:lnSpc>
              <a:spcBef>
                <a:spcPts val="0"/>
              </a:spcBef>
              <a:buClr>
                <a:srgbClr val="004620"/>
              </a:buClr>
              <a:buSzPct val="80000"/>
              <a:buFont typeface="Wingdings" pitchFamily="2" charset="2"/>
              <a:buChar char="u"/>
              <a:defRPr/>
            </a:pPr>
            <a:r>
              <a:rPr lang="zh-CN" altLang="en-US" sz="2000" b="1" dirty="0">
                <a:latin typeface="Times New Roman" pitchFamily="18" charset="0"/>
                <a:ea typeface="宋体" pitchFamily="2" charset="-122"/>
              </a:rPr>
              <a:t>根据</a:t>
            </a:r>
            <a:r>
              <a:rPr lang="zh-CN" altLang="zh-CN" sz="2000" b="1" dirty="0">
                <a:latin typeface="Times New Roman" pitchFamily="18" charset="0"/>
                <a:ea typeface="宋体" pitchFamily="2" charset="-122"/>
              </a:rPr>
              <a:t>国务院《节能与新能源汽车产业发展规划（</a:t>
            </a:r>
            <a:r>
              <a:rPr lang="en-US" altLang="zh-CN" sz="2000" b="1" dirty="0">
                <a:latin typeface="Times New Roman" pitchFamily="18" charset="0"/>
                <a:ea typeface="宋体" pitchFamily="2" charset="-122"/>
              </a:rPr>
              <a:t>2012-2020 </a:t>
            </a:r>
            <a:r>
              <a:rPr lang="zh-CN" altLang="zh-CN" sz="2000" b="1" dirty="0">
                <a:latin typeface="Times New Roman" pitchFamily="18" charset="0"/>
                <a:ea typeface="宋体" pitchFamily="2" charset="-122"/>
              </a:rPr>
              <a:t>年）》，到</a:t>
            </a:r>
            <a:r>
              <a:rPr lang="en-US" altLang="zh-CN" sz="2000" b="1" dirty="0">
                <a:latin typeface="Times New Roman" pitchFamily="18" charset="0"/>
                <a:ea typeface="宋体" pitchFamily="2" charset="-122"/>
              </a:rPr>
              <a:t>2020</a:t>
            </a:r>
            <a:r>
              <a:rPr lang="zh-CN" altLang="zh-CN" sz="2000" b="1" dirty="0">
                <a:latin typeface="Times New Roman" pitchFamily="18" charset="0"/>
                <a:ea typeface="宋体" pitchFamily="2" charset="-122"/>
              </a:rPr>
              <a:t>年</a:t>
            </a:r>
            <a:r>
              <a:rPr lang="zh-CN" altLang="en-US" sz="2000" b="1" dirty="0">
                <a:latin typeface="Times New Roman" pitchFamily="18" charset="0"/>
                <a:ea typeface="宋体" pitchFamily="2" charset="-122"/>
              </a:rPr>
              <a:t>中国</a:t>
            </a:r>
            <a:r>
              <a:rPr lang="zh-CN" altLang="zh-CN" sz="2000" b="1" dirty="0">
                <a:latin typeface="Times New Roman" pitchFamily="18" charset="0"/>
                <a:ea typeface="宋体" pitchFamily="2" charset="-122"/>
              </a:rPr>
              <a:t>新能源汽车产</a:t>
            </a:r>
            <a:r>
              <a:rPr lang="zh-CN" altLang="en-US" sz="2000" b="1" dirty="0">
                <a:latin typeface="Times New Roman" pitchFamily="18" charset="0"/>
                <a:ea typeface="宋体" pitchFamily="2" charset="-122"/>
              </a:rPr>
              <a:t>销量</a:t>
            </a:r>
            <a:r>
              <a:rPr lang="zh-CN" altLang="zh-CN" sz="2000" b="1" dirty="0">
                <a:latin typeface="Times New Roman" pitchFamily="18" charset="0"/>
                <a:ea typeface="宋体" pitchFamily="2" charset="-122"/>
              </a:rPr>
              <a:t>要达到</a:t>
            </a:r>
            <a:r>
              <a:rPr lang="en-US" altLang="zh-CN" sz="2000" b="1" dirty="0">
                <a:latin typeface="Times New Roman" pitchFamily="18" charset="0"/>
                <a:ea typeface="宋体" pitchFamily="2" charset="-122"/>
              </a:rPr>
              <a:t>200</a:t>
            </a:r>
            <a:r>
              <a:rPr lang="zh-CN" altLang="zh-CN" sz="2000" b="1" dirty="0">
                <a:latin typeface="Times New Roman" pitchFamily="18" charset="0"/>
                <a:ea typeface="宋体" pitchFamily="2" charset="-122"/>
              </a:rPr>
              <a:t>万辆，累计产销量达到</a:t>
            </a:r>
            <a:r>
              <a:rPr lang="en-US" altLang="zh-CN" sz="2000" b="1" dirty="0">
                <a:latin typeface="Times New Roman" pitchFamily="18" charset="0"/>
                <a:ea typeface="宋体" pitchFamily="2" charset="-122"/>
              </a:rPr>
              <a:t>500</a:t>
            </a:r>
            <a:r>
              <a:rPr lang="zh-CN" altLang="zh-CN" sz="2000" b="1" dirty="0">
                <a:latin typeface="Times New Roman" pitchFamily="18" charset="0"/>
                <a:ea typeface="宋体" pitchFamily="2" charset="-122"/>
              </a:rPr>
              <a:t>万辆，</a:t>
            </a:r>
            <a:r>
              <a:rPr lang="zh-CN" altLang="en-US" sz="2000" b="1" dirty="0">
                <a:latin typeface="Times New Roman" pitchFamily="18" charset="0"/>
                <a:ea typeface="宋体" pitchFamily="2" charset="-122"/>
              </a:rPr>
              <a:t>十三五期间年均增长率超过</a:t>
            </a:r>
            <a:r>
              <a:rPr lang="en-US" altLang="zh-CN" sz="2000" b="1" dirty="0">
                <a:latin typeface="Times New Roman" pitchFamily="18" charset="0"/>
                <a:ea typeface="宋体" pitchFamily="2" charset="-122"/>
              </a:rPr>
              <a:t>50%</a:t>
            </a:r>
            <a:r>
              <a:rPr lang="zh-CN" altLang="en-US" sz="2000" b="1" dirty="0">
                <a:latin typeface="Times New Roman" pitchFamily="18" charset="0"/>
                <a:ea typeface="宋体" pitchFamily="2" charset="-122"/>
              </a:rPr>
              <a:t>。</a:t>
            </a:r>
            <a:endParaRPr lang="zh-CN" altLang="zh-CN" sz="2000" b="1" dirty="0">
              <a:latin typeface="Times New Roman" pitchFamily="18" charset="0"/>
              <a:ea typeface="宋体" pitchFamily="2" charset="-122"/>
            </a:endParaRPr>
          </a:p>
        </p:txBody>
      </p:sp>
      <p:pic>
        <p:nvPicPr>
          <p:cNvPr id="12" name="图片 11" descr="t01ec703b9151cc9626.jpg"/>
          <p:cNvPicPr>
            <a:picLocks noChangeAspect="1"/>
          </p:cNvPicPr>
          <p:nvPr/>
        </p:nvPicPr>
        <p:blipFill>
          <a:blip r:embed="rId3" cstate="print"/>
          <a:stretch>
            <a:fillRect/>
          </a:stretch>
        </p:blipFill>
        <p:spPr>
          <a:xfrm>
            <a:off x="5643570" y="4071942"/>
            <a:ext cx="2516059" cy="1741273"/>
          </a:xfrm>
          <a:prstGeom prst="rect">
            <a:avLst/>
          </a:prstGeom>
        </p:spPr>
      </p:pic>
      <p:sp>
        <p:nvSpPr>
          <p:cNvPr id="7" name="Rectangle 5"/>
          <p:cNvSpPr txBox="1">
            <a:spLocks noChangeArrowheads="1"/>
          </p:cNvSpPr>
          <p:nvPr/>
        </p:nvSpPr>
        <p:spPr bwMode="auto">
          <a:xfrm>
            <a:off x="500034" y="1142984"/>
            <a:ext cx="2571768" cy="50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lnSpc>
                <a:spcPts val="3000"/>
              </a:lnSpc>
              <a:spcAft>
                <a:spcPts val="600"/>
              </a:spcAft>
              <a:buClr>
                <a:srgbClr val="003300"/>
              </a:buClr>
              <a:defRPr/>
            </a:pPr>
            <a:r>
              <a:rPr lang="zh-CN" altLang="en-US" sz="2000" b="1" kern="0" dirty="0">
                <a:solidFill>
                  <a:srgbClr val="003300"/>
                </a:solidFill>
                <a:latin typeface="+mn-lt"/>
                <a:ea typeface="黑体" pitchFamily="49" charset="-122"/>
              </a:rPr>
              <a:t>❺ </a:t>
            </a:r>
            <a:r>
              <a:rPr lang="zh-CN" altLang="en-US" sz="2400" b="1" kern="0" dirty="0">
                <a:solidFill>
                  <a:srgbClr val="003300"/>
                </a:solidFill>
                <a:latin typeface="+mn-lt"/>
                <a:ea typeface="黑体" pitchFamily="49" charset="-122"/>
              </a:rPr>
              <a:t>新能源汽车</a:t>
            </a:r>
            <a:endParaRPr kumimoji="0" lang="en-US" altLang="zh-CN" sz="2400" b="1" i="0" u="none" strike="noStrike" kern="0" cap="none" spc="0" normalizeH="0" baseline="0" noProof="0" dirty="0">
              <a:ln>
                <a:noFill/>
              </a:ln>
              <a:solidFill>
                <a:srgbClr val="003300"/>
              </a:solidFill>
              <a:effectLst/>
              <a:uLnTx/>
              <a:uFillTx/>
              <a:latin typeface="+mn-lt"/>
              <a:ea typeface="黑体" pitchFamily="49" charset="-122"/>
              <a:cs typeface="+mn-cs"/>
            </a:endParaRPr>
          </a:p>
        </p:txBody>
      </p:sp>
      <p:sp>
        <p:nvSpPr>
          <p:cNvPr id="13" name="Rectangle 5"/>
          <p:cNvSpPr txBox="1">
            <a:spLocks noChangeArrowheads="1"/>
          </p:cNvSpPr>
          <p:nvPr/>
        </p:nvSpPr>
        <p:spPr>
          <a:xfrm>
            <a:off x="571472" y="3857628"/>
            <a:ext cx="4143404" cy="2071702"/>
          </a:xfrm>
          <a:prstGeom prst="rect">
            <a:avLst/>
          </a:prstGeom>
          <a:noFill/>
        </p:spPr>
        <p:txBody>
          <a:bodyPr/>
          <a:lstStyle/>
          <a:p>
            <a:pPr marL="342900" indent="-342900" algn="just">
              <a:lnSpc>
                <a:spcPts val="3200"/>
              </a:lnSpc>
              <a:spcBef>
                <a:spcPts val="0"/>
              </a:spcBef>
              <a:buClr>
                <a:srgbClr val="004620"/>
              </a:buClr>
              <a:buSzPct val="80000"/>
              <a:buFont typeface="Wingdings" pitchFamily="2" charset="2"/>
              <a:buChar char="Ø"/>
              <a:defRPr/>
            </a:pPr>
            <a:r>
              <a:rPr lang="zh-CN" altLang="en-US" sz="2000" b="1" noProof="1">
                <a:latin typeface="Times New Roman" pitchFamily="18" charset="0"/>
                <a:ea typeface="宋体" pitchFamily="2" charset="-122"/>
              </a:rPr>
              <a:t>有机硅通过对电池包（组件）的整体灌封处理，起到固定、防震动、散热、防水和防尘的作用</a:t>
            </a:r>
            <a:r>
              <a:rPr lang="zh-CN" altLang="en-US" sz="2000" b="1" dirty="0">
                <a:latin typeface="Times New Roman" pitchFamily="18" charset="0"/>
                <a:ea typeface="宋体" pitchFamily="2" charset="-122"/>
              </a:rPr>
              <a:t>。还用于</a:t>
            </a:r>
            <a:r>
              <a:rPr lang="zh-CN" altLang="en-US" sz="2000" b="1" noProof="1">
                <a:latin typeface="Times New Roman" pitchFamily="18" charset="0"/>
                <a:ea typeface="宋体" pitchFamily="2" charset="-122"/>
              </a:rPr>
              <a:t>动力电池芯的粘接、定位以及锂电池的热管理等。</a:t>
            </a:r>
            <a:endParaRPr lang="zh-CN" altLang="zh-CN" sz="2000" b="1" dirty="0">
              <a:latin typeface="Times New Roman" pitchFamily="18" charset="0"/>
              <a:ea typeface="宋体" pitchFamily="2" charset="-122"/>
            </a:endParaRPr>
          </a:p>
        </p:txBody>
      </p:sp>
      <p:sp>
        <p:nvSpPr>
          <p:cNvPr id="9"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68187"/>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785786" y="2071678"/>
            <a:ext cx="7643866" cy="1357322"/>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285750" indent="-285750" algn="just">
              <a:lnSpc>
                <a:spcPts val="3000"/>
              </a:lnSpc>
              <a:spcBef>
                <a:spcPts val="0"/>
              </a:spcBef>
              <a:buClr>
                <a:srgbClr val="7030A0"/>
              </a:buClr>
              <a:buSzPct val="90000"/>
              <a:buFont typeface="Wingdings" pitchFamily="2" charset="2"/>
              <a:buChar char="Ø"/>
              <a:defRPr/>
            </a:pPr>
            <a:r>
              <a:rPr lang="en-US" altLang="zh-CN" b="1" dirty="0">
                <a:solidFill>
                  <a:schemeClr val="tx1"/>
                </a:solidFill>
                <a:latin typeface="Times New Roman" pitchFamily="18" charset="0"/>
                <a:ea typeface="+mn-ea"/>
              </a:rPr>
              <a:t>《</a:t>
            </a:r>
            <a:r>
              <a:rPr lang="zh-CN" altLang="en-US" b="1" dirty="0">
                <a:solidFill>
                  <a:schemeClr val="tx1"/>
                </a:solidFill>
                <a:latin typeface="Times New Roman" pitchFamily="18" charset="0"/>
                <a:ea typeface="+mn-ea"/>
              </a:rPr>
              <a:t>国务院办公厅关于促进建筑业持续健康发展的意见</a:t>
            </a:r>
            <a:r>
              <a:rPr lang="en-US" altLang="zh-CN" b="1" dirty="0">
                <a:solidFill>
                  <a:schemeClr val="tx1"/>
                </a:solidFill>
                <a:latin typeface="Times New Roman" pitchFamily="18" charset="0"/>
                <a:ea typeface="+mn-ea"/>
              </a:rPr>
              <a:t>》</a:t>
            </a:r>
            <a:r>
              <a:rPr lang="zh-CN" altLang="en-US" b="1" dirty="0">
                <a:solidFill>
                  <a:schemeClr val="tx1"/>
                </a:solidFill>
                <a:latin typeface="Times New Roman" pitchFamily="18" charset="0"/>
                <a:ea typeface="+mn-ea"/>
              </a:rPr>
              <a:t>指出：要因地制宜发展装配式混凝土结构、钢结构和现代木结构等装配式建筑，力争用</a:t>
            </a:r>
            <a:r>
              <a:rPr lang="en-US" altLang="zh-CN" b="1" dirty="0">
                <a:solidFill>
                  <a:schemeClr val="tx1"/>
                </a:solidFill>
                <a:latin typeface="Times New Roman" pitchFamily="18" charset="0"/>
                <a:ea typeface="+mn-ea"/>
              </a:rPr>
              <a:t>10</a:t>
            </a:r>
            <a:r>
              <a:rPr lang="zh-CN" altLang="en-US" b="1" dirty="0">
                <a:solidFill>
                  <a:schemeClr val="tx1"/>
                </a:solidFill>
                <a:latin typeface="Times New Roman" pitchFamily="18" charset="0"/>
                <a:ea typeface="+mn-ea"/>
              </a:rPr>
              <a:t>年左右的时间，使装配式建筑占新建建筑面积的比例达到</a:t>
            </a:r>
            <a:r>
              <a:rPr lang="en-US" altLang="zh-CN" b="1" dirty="0">
                <a:solidFill>
                  <a:schemeClr val="tx1"/>
                </a:solidFill>
                <a:latin typeface="Times New Roman" pitchFamily="18" charset="0"/>
                <a:ea typeface="+mn-ea"/>
              </a:rPr>
              <a:t>30%</a:t>
            </a:r>
            <a:r>
              <a:rPr lang="zh-CN" altLang="en-US" b="1" dirty="0">
                <a:solidFill>
                  <a:schemeClr val="tx1"/>
                </a:solidFill>
                <a:latin typeface="Times New Roman" pitchFamily="18" charset="0"/>
                <a:ea typeface="+mn-ea"/>
              </a:rPr>
              <a:t>。</a:t>
            </a:r>
          </a:p>
          <a:p>
            <a:pPr marL="285750" indent="-285750" algn="just" fontAlgn="base">
              <a:lnSpc>
                <a:spcPts val="3200"/>
              </a:lnSpc>
              <a:spcBef>
                <a:spcPts val="0"/>
              </a:spcBef>
              <a:buClr>
                <a:srgbClr val="7030A0"/>
              </a:buClr>
              <a:buSzPct val="90000"/>
              <a:buFont typeface="Wingdings" pitchFamily="2" charset="2"/>
              <a:buChar char="Ø"/>
              <a:defRPr/>
            </a:pPr>
            <a:endParaRPr lang="zh-CN" altLang="en-US" sz="1800" dirty="0">
              <a:solidFill>
                <a:schemeClr val="tx1"/>
              </a:solidFill>
              <a:latin typeface="Times New Roman" pitchFamily="18" charset="0"/>
              <a:ea typeface="+mn-ea"/>
            </a:endParaRPr>
          </a:p>
          <a:p>
            <a:pPr marL="285750" indent="-285750" algn="just" fontAlgn="base">
              <a:lnSpc>
                <a:spcPts val="3200"/>
              </a:lnSpc>
              <a:spcBef>
                <a:spcPts val="0"/>
              </a:spcBef>
              <a:buClr>
                <a:srgbClr val="7030A0"/>
              </a:buClr>
              <a:buSzPct val="90000"/>
              <a:buFont typeface="Wingdings" pitchFamily="2" charset="2"/>
              <a:buChar char="Ø"/>
              <a:defRPr/>
            </a:pPr>
            <a:endParaRPr lang="en-US" altLang="zh-CN" sz="1800" dirty="0">
              <a:solidFill>
                <a:schemeClr val="tx1"/>
              </a:solidFill>
              <a:latin typeface="Times New Roman" pitchFamily="18" charset="0"/>
              <a:ea typeface="+mn-ea"/>
            </a:endParaRPr>
          </a:p>
        </p:txBody>
      </p:sp>
      <p:sp>
        <p:nvSpPr>
          <p:cNvPr id="13" name="Rectangle 2"/>
          <p:cNvSpPr txBox="1">
            <a:spLocks noChangeArrowheads="1"/>
          </p:cNvSpPr>
          <p:nvPr/>
        </p:nvSpPr>
        <p:spPr bwMode="auto">
          <a:xfrm>
            <a:off x="785786" y="3357562"/>
            <a:ext cx="3786214" cy="2428892"/>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285750" indent="-285750" algn="just" fontAlgn="base">
              <a:lnSpc>
                <a:spcPts val="3000"/>
              </a:lnSpc>
              <a:spcBef>
                <a:spcPts val="600"/>
              </a:spcBef>
              <a:buClr>
                <a:srgbClr val="7030A0"/>
              </a:buClr>
              <a:buSzPct val="90000"/>
              <a:buFont typeface="Wingdings" pitchFamily="2" charset="2"/>
              <a:buChar char="Ø"/>
              <a:defRPr/>
            </a:pPr>
            <a:r>
              <a:rPr lang="zh-CN" altLang="en-US" b="1" dirty="0">
                <a:latin typeface="Times New Roman" pitchFamily="18" charset="0"/>
                <a:ea typeface="+mn-ea"/>
              </a:rPr>
              <a:t>装配式建筑用胶量将更多，对密封胶与混凝土的粘结性以及耐候、耐污、可涂刷等性能方面提出了更高的要求。</a:t>
            </a:r>
            <a:endParaRPr lang="en-US" altLang="zh-CN" b="1" dirty="0">
              <a:latin typeface="Times New Roman" pitchFamily="18" charset="0"/>
              <a:ea typeface="+mn-ea"/>
            </a:endParaRPr>
          </a:p>
          <a:p>
            <a:pPr marL="285750" indent="-285750" algn="just" fontAlgn="base">
              <a:lnSpc>
                <a:spcPts val="3000"/>
              </a:lnSpc>
              <a:spcBef>
                <a:spcPts val="600"/>
              </a:spcBef>
              <a:buClr>
                <a:srgbClr val="7030A0"/>
              </a:buClr>
              <a:buSzPct val="90000"/>
              <a:buFont typeface="Wingdings" pitchFamily="2" charset="2"/>
              <a:buChar char="Ø"/>
              <a:defRPr/>
            </a:pPr>
            <a:r>
              <a:rPr lang="zh-CN" altLang="en-US" b="1" dirty="0">
                <a:latin typeface="Times New Roman" pitchFamily="18" charset="0"/>
                <a:ea typeface="+mn-ea"/>
              </a:rPr>
              <a:t>中国</a:t>
            </a:r>
            <a:r>
              <a:rPr lang="en-US" altLang="zh-CN" b="1" dirty="0">
                <a:latin typeface="Times New Roman" pitchFamily="18" charset="0"/>
                <a:ea typeface="+mn-ea"/>
              </a:rPr>
              <a:t>MS</a:t>
            </a:r>
            <a:r>
              <a:rPr lang="zh-CN" altLang="en-US" b="1" dirty="0">
                <a:latin typeface="Times New Roman" pitchFamily="18" charset="0"/>
                <a:ea typeface="+mn-ea"/>
              </a:rPr>
              <a:t>胶研究起步晚，用量远低于美、欧、日等发达国家。</a:t>
            </a:r>
          </a:p>
          <a:p>
            <a:pPr marL="285750" indent="-285750" algn="just" fontAlgn="base">
              <a:lnSpc>
                <a:spcPts val="3200"/>
              </a:lnSpc>
              <a:spcBef>
                <a:spcPts val="0"/>
              </a:spcBef>
              <a:buClr>
                <a:srgbClr val="7030A0"/>
              </a:buClr>
              <a:buSzPct val="90000"/>
              <a:buFont typeface="Wingdings" pitchFamily="2" charset="2"/>
              <a:buChar char="Ø"/>
              <a:defRPr/>
            </a:pPr>
            <a:endParaRPr lang="en-US" altLang="zh-CN" sz="1800" dirty="0">
              <a:solidFill>
                <a:schemeClr val="tx1"/>
              </a:solidFill>
              <a:latin typeface="Times New Roman" pitchFamily="18" charset="0"/>
              <a:ea typeface="+mn-ea"/>
            </a:endParaRPr>
          </a:p>
        </p:txBody>
      </p:sp>
      <p:pic>
        <p:nvPicPr>
          <p:cNvPr id="14" name="图片 13" descr="f825f0b.jpg"/>
          <p:cNvPicPr/>
          <p:nvPr/>
        </p:nvPicPr>
        <p:blipFill>
          <a:blip r:embed="rId3" cstate="print"/>
          <a:srcRect b="8519"/>
          <a:stretch>
            <a:fillRect/>
          </a:stretch>
        </p:blipFill>
        <p:spPr>
          <a:xfrm>
            <a:off x="5072066" y="3500438"/>
            <a:ext cx="3143272" cy="2214578"/>
          </a:xfrm>
          <a:prstGeom prst="rect">
            <a:avLst/>
          </a:prstGeom>
        </p:spPr>
      </p:pic>
      <p:sp>
        <p:nvSpPr>
          <p:cNvPr id="6" name="Rectangle 5"/>
          <p:cNvSpPr txBox="1">
            <a:spLocks noChangeArrowheads="1"/>
          </p:cNvSpPr>
          <p:nvPr/>
        </p:nvSpPr>
        <p:spPr bwMode="auto">
          <a:xfrm>
            <a:off x="357158" y="1357298"/>
            <a:ext cx="4929188"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lnSpc>
                <a:spcPts val="3000"/>
              </a:lnSpc>
              <a:spcAft>
                <a:spcPts val="600"/>
              </a:spcAft>
              <a:buClr>
                <a:srgbClr val="003300"/>
              </a:buClr>
            </a:pPr>
            <a:r>
              <a:rPr lang="zh-CN" altLang="en-US" sz="2000" b="1" dirty="0">
                <a:solidFill>
                  <a:srgbClr val="003300"/>
                </a:solidFill>
                <a:latin typeface="Times New Roman" pitchFamily="18" charset="0"/>
                <a:ea typeface="黑体" pitchFamily="49" charset="-122"/>
                <a:cs typeface="Times New Roman" pitchFamily="18" charset="0"/>
              </a:rPr>
              <a:t>❻ </a:t>
            </a:r>
            <a:r>
              <a:rPr lang="zh-CN" altLang="en-US" sz="2400" b="1" dirty="0">
                <a:solidFill>
                  <a:srgbClr val="003300"/>
                </a:solidFill>
                <a:latin typeface="Times New Roman" pitchFamily="18" charset="0"/>
                <a:ea typeface="黑体" pitchFamily="49" charset="-122"/>
                <a:cs typeface="Times New Roman" pitchFamily="18" charset="0"/>
              </a:rPr>
              <a:t>装配式建筑</a:t>
            </a:r>
            <a:endParaRPr kumimoji="0" lang="zh-CN" altLang="en-US" sz="2400" b="1" i="0" u="none" strike="noStrike" kern="1200" cap="none" spc="0" normalizeH="0" baseline="0" noProof="0" dirty="0">
              <a:ln>
                <a:noFill/>
              </a:ln>
              <a:solidFill>
                <a:srgbClr val="003300"/>
              </a:solidFill>
              <a:effectLst/>
              <a:uLnTx/>
              <a:uFillTx/>
              <a:latin typeface="+mn-lt"/>
              <a:ea typeface="黑体" pitchFamily="49" charset="-122"/>
              <a:cs typeface="+mn-cs"/>
            </a:endParaRPr>
          </a:p>
          <a:p>
            <a:pPr marL="0" marR="0" lvl="0" indent="0" algn="just" defTabSz="914400" rtl="0" eaLnBrk="1" fontAlgn="base" latinLnBrk="0" hangingPunct="1">
              <a:lnSpc>
                <a:spcPts val="3000"/>
              </a:lnSpc>
              <a:spcBef>
                <a:spcPct val="0"/>
              </a:spcBef>
              <a:spcAft>
                <a:spcPts val="600"/>
              </a:spcAft>
              <a:buClr>
                <a:srgbClr val="003300"/>
              </a:buClr>
              <a:buSzTx/>
              <a:buFont typeface="Wingdings" pitchFamily="2" charset="2"/>
              <a:buChar char=""/>
              <a:tabLst/>
              <a:defRPr/>
            </a:pP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p:txBody>
      </p:sp>
      <p:sp>
        <p:nvSpPr>
          <p:cNvPr id="7"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41297"/>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
        <p:nvSpPr>
          <p:cNvPr id="7" name="Rectangle 5"/>
          <p:cNvSpPr txBox="1">
            <a:spLocks noChangeArrowheads="1"/>
          </p:cNvSpPr>
          <p:nvPr/>
        </p:nvSpPr>
        <p:spPr bwMode="auto">
          <a:xfrm>
            <a:off x="357158" y="1357298"/>
            <a:ext cx="4929188"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ts val="3000"/>
              </a:lnSpc>
              <a:spcBef>
                <a:spcPct val="0"/>
              </a:spcBef>
              <a:spcAft>
                <a:spcPts val="600"/>
              </a:spcAft>
              <a:buClr>
                <a:srgbClr val="003300"/>
              </a:buClr>
              <a:buSzTx/>
              <a:buFont typeface="Arial" charset="0"/>
              <a:buNone/>
              <a:tabLst/>
              <a:defRPr/>
            </a:pPr>
            <a:r>
              <a:rPr kumimoji="0" lang="en-US" altLang="en-US" sz="2000" b="1" i="0" u="none" strike="noStrike" kern="1200" cap="none" spc="0" normalizeH="0" baseline="0" noProof="0">
                <a:ln>
                  <a:noFill/>
                </a:ln>
                <a:solidFill>
                  <a:srgbClr val="003300"/>
                </a:solidFill>
                <a:effectLst/>
                <a:uLnTx/>
                <a:uFillTx/>
                <a:latin typeface="Times New Roman" pitchFamily="18" charset="0"/>
                <a:ea typeface="黑体" pitchFamily="49" charset="-122"/>
                <a:cs typeface="Times New Roman" pitchFamily="18" charset="0"/>
              </a:rPr>
              <a:t>❼</a:t>
            </a:r>
            <a:r>
              <a:rPr kumimoji="0" lang="en-US" altLang="en-US" sz="2400" b="1" i="0" u="none" strike="noStrike" kern="1200" cap="none" spc="0" normalizeH="0" baseline="0" noProof="0">
                <a:ln>
                  <a:noFill/>
                </a:ln>
                <a:solidFill>
                  <a:srgbClr val="003300"/>
                </a:solidFill>
                <a:effectLst/>
                <a:uLnTx/>
                <a:uFillTx/>
                <a:latin typeface="Times New Roman" pitchFamily="18" charset="0"/>
                <a:ea typeface="黑体" pitchFamily="49" charset="-122"/>
                <a:cs typeface="Times New Roman" pitchFamily="18" charset="0"/>
              </a:rPr>
              <a:t> 3D</a:t>
            </a:r>
            <a:r>
              <a:rPr kumimoji="0" lang="zh-CN" altLang="en-US" sz="2400" b="1" i="0" u="none" strike="noStrike" kern="1200" cap="none" spc="0" normalizeH="0" baseline="0" noProof="0">
                <a:ln>
                  <a:noFill/>
                </a:ln>
                <a:solidFill>
                  <a:srgbClr val="003300"/>
                </a:solidFill>
                <a:effectLst/>
                <a:uLnTx/>
                <a:uFillTx/>
                <a:latin typeface="+mn-lt"/>
                <a:ea typeface="黑体" pitchFamily="49" charset="-122"/>
                <a:cs typeface="+mn-cs"/>
              </a:rPr>
              <a:t>打印材料和可穿戴设备</a:t>
            </a:r>
          </a:p>
          <a:p>
            <a:pPr marL="0" marR="0" lvl="0" indent="0" algn="just" defTabSz="914400" rtl="0" eaLnBrk="1" fontAlgn="base" latinLnBrk="0" hangingPunct="1">
              <a:lnSpc>
                <a:spcPts val="3000"/>
              </a:lnSpc>
              <a:spcBef>
                <a:spcPct val="0"/>
              </a:spcBef>
              <a:spcAft>
                <a:spcPts val="600"/>
              </a:spcAft>
              <a:buClr>
                <a:srgbClr val="003300"/>
              </a:buClr>
              <a:buSzTx/>
              <a:buFont typeface="Wingdings" pitchFamily="2" charset="2"/>
              <a:buChar char=""/>
              <a:tabLst/>
              <a:defRPr/>
            </a:pPr>
            <a:endParaRPr kumimoji="0" lang="en-US" altLang="zh-CN" sz="2400" b="1" i="0" u="none" strike="noStrike" kern="1200" cap="none" spc="0" normalizeH="0" baseline="0" noProof="0" dirty="0">
              <a:ln>
                <a:noFill/>
              </a:ln>
              <a:solidFill>
                <a:srgbClr val="003300"/>
              </a:solidFill>
              <a:effectLst/>
              <a:uLnTx/>
              <a:uFillTx/>
              <a:latin typeface="+mn-lt"/>
              <a:ea typeface="黑体" pitchFamily="49" charset="-122"/>
              <a:cs typeface="+mn-cs"/>
            </a:endParaRPr>
          </a:p>
        </p:txBody>
      </p:sp>
      <p:graphicFrame>
        <p:nvGraphicFramePr>
          <p:cNvPr id="8" name="图示 7"/>
          <p:cNvGraphicFramePr/>
          <p:nvPr/>
        </p:nvGraphicFramePr>
        <p:xfrm>
          <a:off x="1071538" y="2071678"/>
          <a:ext cx="7072362"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6422"/>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00034" y="1142984"/>
            <a:ext cx="364333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lnSpc>
                <a:spcPts val="4600"/>
              </a:lnSpc>
              <a:spcBef>
                <a:spcPts val="1200"/>
              </a:spcBef>
              <a:buClr>
                <a:srgbClr val="FF3300"/>
              </a:buClr>
              <a:buSzPct val="90000"/>
              <a:defRPr/>
            </a:pPr>
            <a:r>
              <a:rPr lang="zh-CN" altLang="en-US" sz="2000" b="1" dirty="0">
                <a:solidFill>
                  <a:srgbClr val="003300"/>
                </a:solidFill>
                <a:ea typeface="黑体" pitchFamily="49" charset="-122"/>
              </a:rPr>
              <a:t>❽</a:t>
            </a:r>
            <a:r>
              <a:rPr lang="zh-CN" altLang="en-US" sz="2400" b="1" dirty="0">
                <a:solidFill>
                  <a:srgbClr val="003300"/>
                </a:solidFill>
                <a:ea typeface="黑体" pitchFamily="49" charset="-122"/>
              </a:rPr>
              <a:t>“国家名片”战略</a:t>
            </a:r>
            <a:endParaRPr lang="en-US" altLang="zh-CN" sz="2400" b="1" dirty="0">
              <a:solidFill>
                <a:srgbClr val="003300"/>
              </a:solidFill>
              <a:ea typeface="黑体" pitchFamily="49" charset="-122"/>
            </a:endParaRPr>
          </a:p>
          <a:p>
            <a:pPr marL="342900" marR="0" lvl="0" indent="-342900" algn="just" defTabSz="914400" rtl="0" eaLnBrk="1" fontAlgn="base" latinLnBrk="0" hangingPunct="1">
              <a:lnSpc>
                <a:spcPts val="4600"/>
              </a:lnSpc>
              <a:spcBef>
                <a:spcPts val="1200"/>
              </a:spcBef>
              <a:spcAft>
                <a:spcPct val="0"/>
              </a:spcAft>
              <a:buClr>
                <a:srgbClr val="FF3300"/>
              </a:buClr>
              <a:buSzPct val="90000"/>
              <a:buFont typeface="Wingdings" pitchFamily="2" charset="2"/>
              <a:buChar char="u"/>
              <a:tabLst/>
              <a:defRPr/>
            </a:pPr>
            <a:endParaRPr lang="en-US" altLang="zh-CN" sz="2800" kern="0" dirty="0">
              <a:latin typeface="黑体" pitchFamily="2" charset="-122"/>
              <a:ea typeface="黑体" pitchFamily="2" charset="-122"/>
            </a:endParaRPr>
          </a:p>
        </p:txBody>
      </p:sp>
      <p:sp>
        <p:nvSpPr>
          <p:cNvPr id="4" name="Rectangle 5"/>
          <p:cNvSpPr txBox="1">
            <a:spLocks noChangeArrowheads="1"/>
          </p:cNvSpPr>
          <p:nvPr/>
        </p:nvSpPr>
        <p:spPr>
          <a:xfrm>
            <a:off x="571472" y="2000240"/>
            <a:ext cx="7929618" cy="4000528"/>
          </a:xfrm>
          <a:prstGeom prst="rect">
            <a:avLst/>
          </a:prstGeom>
          <a:noFill/>
        </p:spPr>
        <p:txBody>
          <a:bodyPr/>
          <a:lstStyle/>
          <a:p>
            <a:pPr marL="342900" indent="-342900">
              <a:lnSpc>
                <a:spcPts val="3000"/>
              </a:lnSpc>
              <a:spcBef>
                <a:spcPts val="0"/>
              </a:spcBef>
              <a:spcAft>
                <a:spcPts val="600"/>
              </a:spcAft>
              <a:buClr>
                <a:srgbClr val="004620"/>
              </a:buClr>
              <a:buSzPct val="80000"/>
              <a:buFont typeface="Wingdings" pitchFamily="2" charset="2"/>
              <a:buChar char="u"/>
              <a:defRPr/>
            </a:pPr>
            <a:r>
              <a:rPr lang="zh-CN" altLang="en-US" sz="2400" b="1" dirty="0">
                <a:solidFill>
                  <a:srgbClr val="FF0101"/>
                </a:solidFill>
                <a:latin typeface="黑体" pitchFamily="49" charset="-122"/>
                <a:ea typeface="黑体" pitchFamily="49" charset="-122"/>
              </a:rPr>
              <a:t>高铁</a:t>
            </a:r>
            <a:endParaRPr lang="en-US" altLang="zh-CN" sz="2400" b="1" dirty="0">
              <a:solidFill>
                <a:srgbClr val="FF0101"/>
              </a:solidFill>
              <a:latin typeface="黑体" pitchFamily="49" charset="-122"/>
              <a:ea typeface="黑体" pitchFamily="49" charset="-122"/>
            </a:endParaRPr>
          </a:p>
          <a:p>
            <a:pPr marL="342900" indent="-342900">
              <a:lnSpc>
                <a:spcPts val="3500"/>
              </a:lnSpc>
              <a:spcBef>
                <a:spcPts val="0"/>
              </a:spcBef>
              <a:spcAft>
                <a:spcPts val="0"/>
              </a:spcAft>
              <a:buClr>
                <a:srgbClr val="004620"/>
              </a:buClr>
              <a:buSzPct val="80000"/>
              <a:defRPr/>
            </a:pPr>
            <a:r>
              <a:rPr lang="zh-CN" altLang="en-US" sz="2000" b="1" dirty="0">
                <a:solidFill>
                  <a:srgbClr val="FF0101"/>
                </a:solidFill>
                <a:latin typeface="黑体" pitchFamily="49" charset="-122"/>
                <a:ea typeface="黑体" pitchFamily="49" charset="-122"/>
              </a:rPr>
              <a:t>   </a:t>
            </a:r>
            <a:r>
              <a:rPr lang="zh-CN" altLang="en-US" sz="2000" b="1" dirty="0"/>
              <a:t>高铁体现了中国装备制造业水平，在走出去、一带 一路建设方面也是‘抢手货’，是一张亮丽的名片。</a:t>
            </a:r>
            <a:r>
              <a:rPr lang="zh-CN" altLang="en-US" sz="2000" b="1" dirty="0">
                <a:solidFill>
                  <a:srgbClr val="FF0101"/>
                </a:solidFill>
              </a:rPr>
              <a:t>（习近平）</a:t>
            </a:r>
            <a:endParaRPr lang="en-US" altLang="zh-CN" sz="2000" b="1" dirty="0">
              <a:solidFill>
                <a:srgbClr val="FF0101"/>
              </a:solidFill>
            </a:endParaRPr>
          </a:p>
          <a:p>
            <a:pPr marL="342900" indent="-342900">
              <a:lnSpc>
                <a:spcPts val="3000"/>
              </a:lnSpc>
              <a:spcBef>
                <a:spcPts val="600"/>
              </a:spcBef>
              <a:spcAft>
                <a:spcPts val="600"/>
              </a:spcAft>
              <a:buClr>
                <a:srgbClr val="004620"/>
              </a:buClr>
              <a:buSzPct val="80000"/>
              <a:buFont typeface="Wingdings" pitchFamily="2" charset="2"/>
              <a:buChar char="u"/>
              <a:defRPr/>
            </a:pPr>
            <a:r>
              <a:rPr lang="zh-CN" altLang="en-US" sz="2400" b="1" dirty="0">
                <a:solidFill>
                  <a:srgbClr val="FF0101"/>
                </a:solidFill>
                <a:latin typeface="黑体" pitchFamily="49" charset="-122"/>
                <a:ea typeface="黑体" pitchFamily="49" charset="-122"/>
              </a:rPr>
              <a:t>核电</a:t>
            </a:r>
            <a:endParaRPr lang="en-US" altLang="zh-CN" sz="2400" b="1" dirty="0">
              <a:solidFill>
                <a:srgbClr val="FF0101"/>
              </a:solidFill>
              <a:latin typeface="黑体" pitchFamily="49" charset="-122"/>
              <a:ea typeface="黑体" pitchFamily="49" charset="-122"/>
            </a:endParaRPr>
          </a:p>
          <a:p>
            <a:pPr marL="342900" indent="-342900">
              <a:lnSpc>
                <a:spcPts val="3000"/>
              </a:lnSpc>
              <a:spcBef>
                <a:spcPts val="0"/>
              </a:spcBef>
              <a:spcAft>
                <a:spcPts val="0"/>
              </a:spcAft>
              <a:buClr>
                <a:srgbClr val="004620"/>
              </a:buClr>
              <a:buSzPct val="80000"/>
              <a:defRPr/>
            </a:pPr>
            <a:r>
              <a:rPr lang="zh-CN" altLang="en-US" sz="2200" b="1" dirty="0"/>
              <a:t>  </a:t>
            </a:r>
            <a:r>
              <a:rPr lang="zh-CN" altLang="en-US" sz="2000" b="1" dirty="0"/>
              <a:t>“华龙一号”为我撑腰，我去国际舞台为你们扬名。</a:t>
            </a:r>
            <a:r>
              <a:rPr lang="zh-CN" altLang="en-US" sz="2000" b="1" dirty="0">
                <a:solidFill>
                  <a:srgbClr val="FF0101"/>
                </a:solidFill>
              </a:rPr>
              <a:t>（李克强）</a:t>
            </a:r>
            <a:endParaRPr lang="en-US" altLang="zh-CN" sz="2000" b="1" dirty="0">
              <a:solidFill>
                <a:srgbClr val="FF0101"/>
              </a:solidFill>
            </a:endParaRPr>
          </a:p>
          <a:p>
            <a:pPr marL="342900" indent="-342900">
              <a:lnSpc>
                <a:spcPts val="3000"/>
              </a:lnSpc>
              <a:spcBef>
                <a:spcPts val="600"/>
              </a:spcBef>
              <a:spcAft>
                <a:spcPts val="600"/>
              </a:spcAft>
              <a:buClr>
                <a:srgbClr val="004620"/>
              </a:buClr>
              <a:buSzPct val="80000"/>
              <a:buFont typeface="Wingdings" pitchFamily="2" charset="2"/>
              <a:buChar char="u"/>
              <a:defRPr/>
            </a:pPr>
            <a:r>
              <a:rPr lang="zh-CN" altLang="en-US" sz="2400" b="1" dirty="0">
                <a:solidFill>
                  <a:srgbClr val="FF0101"/>
                </a:solidFill>
                <a:latin typeface="黑体" pitchFamily="49" charset="-122"/>
                <a:ea typeface="黑体" pitchFamily="49" charset="-122"/>
              </a:rPr>
              <a:t>特高压</a:t>
            </a:r>
            <a:endParaRPr lang="en-US" altLang="zh-CN" sz="2400" b="1" dirty="0">
              <a:solidFill>
                <a:srgbClr val="FF0101"/>
              </a:solidFill>
              <a:latin typeface="黑体" pitchFamily="49" charset="-122"/>
              <a:ea typeface="黑体" pitchFamily="49" charset="-122"/>
            </a:endParaRPr>
          </a:p>
          <a:p>
            <a:pPr marL="285750" indent="-285750" algn="just">
              <a:lnSpc>
                <a:spcPts val="3500"/>
              </a:lnSpc>
              <a:spcBef>
                <a:spcPts val="0"/>
              </a:spcBef>
              <a:buClr>
                <a:srgbClr val="C00000"/>
              </a:buClr>
              <a:buSzPct val="100000"/>
              <a:defRPr/>
            </a:pPr>
            <a:r>
              <a:rPr lang="en-US" altLang="zh-CN" sz="2800" b="1" dirty="0">
                <a:solidFill>
                  <a:srgbClr val="FF0101"/>
                </a:solidFill>
                <a:latin typeface="黑体" pitchFamily="49" charset="-122"/>
                <a:ea typeface="黑体" pitchFamily="49" charset="-122"/>
              </a:rPr>
              <a:t>  </a:t>
            </a:r>
            <a:r>
              <a:rPr lang="zh-CN" altLang="en-US" sz="2000" b="1" dirty="0">
                <a:latin typeface="Times New Roman" pitchFamily="18" charset="0"/>
              </a:rPr>
              <a:t>硅橡胶复合绝缘子防污闪性能优异、运行维护方便，已成为用量最大的绝缘子，</a:t>
            </a:r>
            <a:r>
              <a:rPr lang="en-US" altLang="zh-CN" sz="2000" b="1" dirty="0">
                <a:latin typeface="Times New Roman" pitchFamily="18" charset="0"/>
              </a:rPr>
              <a:t>2012 </a:t>
            </a:r>
            <a:r>
              <a:rPr lang="zh-CN" altLang="en-US" sz="2000" b="1" dirty="0">
                <a:latin typeface="Times New Roman" pitchFamily="18" charset="0"/>
              </a:rPr>
              <a:t>年至 </a:t>
            </a:r>
            <a:r>
              <a:rPr lang="en-US" altLang="zh-CN" sz="2000" b="1" dirty="0">
                <a:latin typeface="Times New Roman" pitchFamily="18" charset="0"/>
              </a:rPr>
              <a:t>2017 </a:t>
            </a:r>
            <a:r>
              <a:rPr lang="zh-CN" altLang="en-US" sz="2000" b="1" dirty="0">
                <a:latin typeface="Times New Roman" pitchFamily="18" charset="0"/>
              </a:rPr>
              <a:t>年连续</a:t>
            </a:r>
            <a:r>
              <a:rPr lang="en-US" altLang="zh-CN" sz="2000" b="1" dirty="0">
                <a:latin typeface="Times New Roman" pitchFamily="18" charset="0"/>
              </a:rPr>
              <a:t>6 </a:t>
            </a:r>
            <a:r>
              <a:rPr lang="zh-CN" altLang="en-US" sz="2000" b="1" dirty="0">
                <a:latin typeface="Times New Roman" pitchFamily="18" charset="0"/>
              </a:rPr>
              <a:t>年 用量比例大于</a:t>
            </a:r>
            <a:r>
              <a:rPr lang="en-US" altLang="zh-CN" sz="2000" b="1" dirty="0">
                <a:latin typeface="Times New Roman" pitchFamily="18" charset="0"/>
              </a:rPr>
              <a:t>50%</a:t>
            </a:r>
            <a:r>
              <a:rPr lang="zh-CN" altLang="en-US" sz="2000" b="1" dirty="0">
                <a:latin typeface="Times New Roman" pitchFamily="18" charset="0"/>
              </a:rPr>
              <a:t>。</a:t>
            </a:r>
            <a:endParaRPr lang="en-US" altLang="zh-CN" sz="2000" b="1" dirty="0">
              <a:latin typeface="Times New Roman" pitchFamily="18" charset="0"/>
            </a:endParaRPr>
          </a:p>
          <a:p>
            <a:pPr marL="342900" indent="-342900">
              <a:lnSpc>
                <a:spcPts val="3000"/>
              </a:lnSpc>
              <a:spcBef>
                <a:spcPts val="600"/>
              </a:spcBef>
              <a:spcAft>
                <a:spcPts val="0"/>
              </a:spcAft>
              <a:buClr>
                <a:srgbClr val="004620"/>
              </a:buClr>
              <a:buSzPct val="80000"/>
              <a:defRPr/>
            </a:pPr>
            <a:endParaRPr lang="en-US" altLang="zh-CN" sz="2000" b="1" dirty="0"/>
          </a:p>
          <a:p>
            <a:pPr marL="342900" indent="-342900">
              <a:lnSpc>
                <a:spcPts val="3000"/>
              </a:lnSpc>
              <a:spcBef>
                <a:spcPts val="600"/>
              </a:spcBef>
              <a:spcAft>
                <a:spcPts val="0"/>
              </a:spcAft>
              <a:buClr>
                <a:srgbClr val="004620"/>
              </a:buClr>
              <a:buSzPct val="80000"/>
              <a:defRPr/>
            </a:pPr>
            <a:endParaRPr lang="en-US" altLang="zh-CN" sz="2000" b="1" dirty="0"/>
          </a:p>
        </p:txBody>
      </p:sp>
      <p:sp>
        <p:nvSpPr>
          <p:cNvPr id="6" name="Rectangle 3"/>
          <p:cNvSpPr>
            <a:spLocks noChangeArrowheads="1"/>
          </p:cNvSpPr>
          <p:nvPr/>
        </p:nvSpPr>
        <p:spPr bwMode="auto">
          <a:xfrm>
            <a:off x="0" y="60325"/>
            <a:ext cx="5500693" cy="539942"/>
          </a:xfrm>
          <a:prstGeom prst="rect">
            <a:avLst/>
          </a:prstGeom>
          <a:noFill/>
          <a:ln w="9525" algn="ctr">
            <a:noFill/>
            <a:miter lim="800000"/>
            <a:headEnd/>
            <a:tailEnd/>
          </a:ln>
        </p:spPr>
        <p:txBody>
          <a:bodyPr wrap="square" tIns="72000" bIns="36000">
            <a:spAutoFit/>
          </a:bodyPr>
          <a:lstStyle/>
          <a:p>
            <a:r>
              <a:rPr lang="zh-CN" altLang="en-US" sz="2800" dirty="0">
                <a:solidFill>
                  <a:srgbClr val="FF0000"/>
                </a:solidFill>
                <a:ea typeface="华文新魏" pitchFamily="2" charset="-122"/>
              </a:rPr>
              <a:t>  三、有机硅工业发展前景展望</a:t>
            </a:r>
          </a:p>
        </p:txBody>
      </p:sp>
    </p:spTree>
  </p:cSld>
  <p:clrMapOvr>
    <a:masterClrMapping/>
  </p:clrMapOvr>
  <p:transition advTm="23375"/>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785918" y="2357430"/>
            <a:ext cx="5256213" cy="1555750"/>
          </a:xfrm>
          <a:prstGeom prst="rect">
            <a:avLst/>
          </a:prstGeom>
          <a:noFill/>
          <a:ln w="9525">
            <a:noFill/>
            <a:miter lim="800000"/>
            <a:headEnd/>
            <a:tailEnd/>
          </a:ln>
          <a:effectLst/>
        </p:spPr>
        <p:txBody>
          <a:bodyPr>
            <a:spAutoFit/>
          </a:bodyPr>
          <a:lstStyle/>
          <a:p>
            <a:pPr algn="ctr" fontAlgn="base">
              <a:spcBef>
                <a:spcPct val="50000"/>
              </a:spcBef>
              <a:defRPr/>
            </a:pPr>
            <a:r>
              <a:rPr kumimoji="1" lang="zh-CN" altLang="en-US" sz="9600" i="1" dirty="0">
                <a:solidFill>
                  <a:srgbClr val="FF0000"/>
                </a:solidFill>
                <a:effectLst>
                  <a:outerShdw blurRad="38100" dist="38100" dir="2700000" algn="tl">
                    <a:srgbClr val="C0C0C0"/>
                  </a:outerShdw>
                </a:effectLst>
                <a:latin typeface="华文新魏" pitchFamily="2" charset="-122"/>
                <a:ea typeface="华文新魏" pitchFamily="2" charset="-122"/>
              </a:rPr>
              <a:t>谢 谢 </a:t>
            </a:r>
            <a:r>
              <a:rPr kumimoji="1" lang="en-US" altLang="zh-CN" sz="9600" i="1" dirty="0">
                <a:solidFill>
                  <a:srgbClr val="FF0000"/>
                </a:solidFill>
                <a:effectLst>
                  <a:outerShdw blurRad="38100" dist="38100" dir="2700000" algn="tl">
                    <a:srgbClr val="C0C0C0"/>
                  </a:outerShdw>
                </a:effectLst>
                <a:latin typeface="华文新魏" pitchFamily="2" charset="-122"/>
                <a:ea typeface="华文新魏" pitchFamily="2" charset="-122"/>
              </a:rPr>
              <a:t>!</a:t>
            </a:r>
          </a:p>
        </p:txBody>
      </p:sp>
    </p:spTree>
    <p:extLst>
      <p:ext uri="{BB962C8B-B14F-4D97-AF65-F5344CB8AC3E}">
        <p14:creationId xmlns:p14="http://schemas.microsoft.com/office/powerpoint/2010/main" val="3409560616"/>
      </p:ext>
    </p:extLst>
  </p:cSld>
  <p:clrMapOvr>
    <a:masterClrMapping/>
  </p:clrMapOvr>
  <p:transition advTm="55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85786" y="1285860"/>
            <a:ext cx="7344816" cy="1964640"/>
          </a:xfrm>
          <a:prstGeom prst="rect">
            <a:avLst/>
          </a:prstGeom>
          <a:noFill/>
          <a:ln w="9525" algn="ctr">
            <a:noFill/>
            <a:miter lim="800000"/>
            <a:headEnd/>
            <a:tailEnd/>
          </a:ln>
          <a:effectLst/>
        </p:spPr>
        <p:txBody>
          <a:bodyPr wrap="square">
            <a:spAutoFit/>
          </a:bodyPr>
          <a:lstStyle/>
          <a:p>
            <a:pPr marL="342900" indent="-342900" algn="just">
              <a:lnSpc>
                <a:spcPts val="3500"/>
              </a:lnSpc>
              <a:spcBef>
                <a:spcPts val="600"/>
              </a:spcBef>
              <a:spcAft>
                <a:spcPts val="0"/>
              </a:spcAft>
              <a:buClr>
                <a:srgbClr val="CC0000"/>
              </a:buClr>
              <a:buSzPct val="80000"/>
              <a:buFont typeface="Wingdings" pitchFamily="2" charset="2"/>
              <a:buChar char="Ø"/>
            </a:pPr>
            <a:r>
              <a:rPr lang="zh-CN" altLang="en-US" sz="2400" b="1" dirty="0">
                <a:latin typeface="Times New Roman" pitchFamily="18" charset="0"/>
                <a:ea typeface="宋体" pitchFamily="2" charset="-122"/>
              </a:rPr>
              <a:t>有机硅是指分子结构中含有</a:t>
            </a:r>
            <a:r>
              <a:rPr lang="en-US" altLang="zh-CN" sz="2400" b="1" dirty="0">
                <a:latin typeface="Times New Roman" pitchFamily="18" charset="0"/>
                <a:ea typeface="宋体" pitchFamily="2" charset="-122"/>
              </a:rPr>
              <a:t>Si-C</a:t>
            </a:r>
            <a:r>
              <a:rPr lang="zh-CN" altLang="en-US" sz="2400" b="1" dirty="0">
                <a:latin typeface="Times New Roman" pitchFamily="18" charset="0"/>
                <a:ea typeface="宋体" pitchFamily="2" charset="-122"/>
              </a:rPr>
              <a:t>键、且至少有一个有机基直接与硅原子相连的化合物；</a:t>
            </a:r>
            <a:endParaRPr lang="en-US" altLang="zh-CN" sz="2400" b="1" dirty="0">
              <a:latin typeface="Times New Roman" pitchFamily="18" charset="0"/>
              <a:ea typeface="宋体" pitchFamily="2" charset="-122"/>
            </a:endParaRPr>
          </a:p>
          <a:p>
            <a:pPr marL="342900" indent="-342900" algn="just">
              <a:lnSpc>
                <a:spcPts val="3500"/>
              </a:lnSpc>
              <a:spcBef>
                <a:spcPts val="600"/>
              </a:spcBef>
              <a:spcAft>
                <a:spcPts val="0"/>
              </a:spcAft>
              <a:buClr>
                <a:srgbClr val="CC0000"/>
              </a:buClr>
              <a:buSzPct val="80000"/>
              <a:buFont typeface="Wingdings" pitchFamily="2" charset="2"/>
              <a:buChar char="Ø"/>
            </a:pPr>
            <a:r>
              <a:rPr lang="zh-CN" altLang="en-US" sz="2400" b="1" dirty="0">
                <a:latin typeface="Times New Roman" pitchFamily="18" charset="0"/>
                <a:ea typeface="宋体" pitchFamily="2" charset="-122"/>
              </a:rPr>
              <a:t>以重复的</a:t>
            </a:r>
            <a:r>
              <a:rPr lang="en-US" altLang="zh-CN" sz="2400" b="1" dirty="0">
                <a:latin typeface="Times New Roman" pitchFamily="18" charset="0"/>
                <a:ea typeface="宋体" pitchFamily="2" charset="-122"/>
              </a:rPr>
              <a:t>Si-O</a:t>
            </a:r>
            <a:r>
              <a:rPr lang="zh-CN" altLang="en-US" sz="2400" b="1" dirty="0">
                <a:latin typeface="Times New Roman" pitchFamily="18" charset="0"/>
                <a:ea typeface="宋体" pitchFamily="2" charset="-122"/>
              </a:rPr>
              <a:t>键为主链的线型或环状聚硅氧烷叫有机硅聚合物。</a:t>
            </a:r>
          </a:p>
        </p:txBody>
      </p:sp>
      <p:pic>
        <p:nvPicPr>
          <p:cNvPr id="3" name="图片 2" descr="图片38.png"/>
          <p:cNvPicPr>
            <a:picLocks noChangeAspect="1"/>
          </p:cNvPicPr>
          <p:nvPr/>
        </p:nvPicPr>
        <p:blipFill>
          <a:blip r:embed="rId3" cstate="print"/>
          <a:srcRect l="15751" t="55081" r="13975" b="4371"/>
          <a:stretch>
            <a:fillRect/>
          </a:stretch>
        </p:blipFill>
        <p:spPr>
          <a:xfrm>
            <a:off x="1285852" y="3505906"/>
            <a:ext cx="2695478" cy="2560301"/>
          </a:xfrm>
          <a:prstGeom prst="rect">
            <a:avLst/>
          </a:prstGeom>
        </p:spPr>
      </p:pic>
      <p:pic>
        <p:nvPicPr>
          <p:cNvPr id="4" name="图片 3" descr="图片3.png"/>
          <p:cNvPicPr>
            <a:picLocks noChangeAspect="1"/>
          </p:cNvPicPr>
          <p:nvPr/>
        </p:nvPicPr>
        <p:blipFill>
          <a:blip r:embed="rId4" cstate="print"/>
          <a:srcRect l="17518" r="17664"/>
          <a:stretch>
            <a:fillRect/>
          </a:stretch>
        </p:blipFill>
        <p:spPr>
          <a:xfrm>
            <a:off x="5329069" y="3500438"/>
            <a:ext cx="2457641" cy="2571768"/>
          </a:xfrm>
          <a:prstGeom prst="rect">
            <a:avLst/>
          </a:prstGeom>
        </p:spPr>
      </p:pic>
      <p:sp>
        <p:nvSpPr>
          <p:cNvPr id="5"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177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0034" y="1214422"/>
            <a:ext cx="7929618" cy="2643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ts val="600"/>
              </a:spcBef>
              <a:spcAft>
                <a:spcPts val="0"/>
              </a:spcAft>
              <a:buClr>
                <a:srgbClr val="FF0000"/>
              </a:buClr>
              <a:buSzPct val="85000"/>
              <a:buFont typeface="Wingdings" pitchFamily="2" charset="2"/>
              <a:buChar char="Ø"/>
            </a:pPr>
            <a:r>
              <a:rPr lang="zh-CN" altLang="en-US" sz="2000" b="1" kern="0" dirty="0">
                <a:solidFill>
                  <a:schemeClr val="tx1"/>
                </a:solidFill>
                <a:latin typeface="宋体" pitchFamily="2" charset="-122"/>
                <a:ea typeface="宋体" pitchFamily="2" charset="-122"/>
              </a:rPr>
              <a:t>有机硅工业已建成</a:t>
            </a:r>
            <a:r>
              <a:rPr lang="zh-CN" altLang="en-US" sz="2000" b="1" kern="0" dirty="0">
                <a:latin typeface="宋体" pitchFamily="2" charset="-122"/>
                <a:ea typeface="宋体" pitchFamily="2" charset="-122"/>
              </a:rPr>
              <a:t>完整的产业体系和产品体系，拥有石油化工产品所具有的各种产品类型，主要有</a:t>
            </a:r>
            <a:r>
              <a:rPr lang="zh-CN" altLang="en-US" sz="2000" b="1" u="sng" kern="0" dirty="0">
                <a:solidFill>
                  <a:srgbClr val="FF0000"/>
                </a:solidFill>
                <a:latin typeface="黑体" pitchFamily="2" charset="-122"/>
                <a:ea typeface="黑体" pitchFamily="2" charset="-122"/>
              </a:rPr>
              <a:t>硅油、硅橡胶、硅树脂</a:t>
            </a:r>
            <a:r>
              <a:rPr lang="zh-CN" altLang="en-US" sz="2000" b="1" kern="0" dirty="0">
                <a:solidFill>
                  <a:schemeClr val="tx1"/>
                </a:solidFill>
                <a:latin typeface="宋体" pitchFamily="2" charset="-122"/>
                <a:ea typeface="宋体" pitchFamily="2" charset="-122"/>
              </a:rPr>
              <a:t>和</a:t>
            </a:r>
            <a:r>
              <a:rPr lang="zh-CN" altLang="en-US" sz="2000" b="1" u="sng" kern="0" dirty="0">
                <a:solidFill>
                  <a:srgbClr val="FF0000"/>
                </a:solidFill>
                <a:latin typeface="黑体" pitchFamily="2" charset="-122"/>
                <a:ea typeface="黑体" pitchFamily="2" charset="-122"/>
              </a:rPr>
              <a:t>硅烷</a:t>
            </a:r>
            <a:r>
              <a:rPr lang="zh-CN" altLang="en-US" sz="2000" b="1" kern="0" dirty="0">
                <a:latin typeface="宋体" pitchFamily="2" charset="-122"/>
                <a:ea typeface="宋体" pitchFamily="2" charset="-122"/>
              </a:rPr>
              <a:t>四大类，</a:t>
            </a:r>
            <a:r>
              <a:rPr lang="zh-CN" altLang="en-US" sz="2000" b="1" kern="0" dirty="0">
                <a:solidFill>
                  <a:schemeClr val="tx1"/>
                </a:solidFill>
                <a:latin typeface="宋体" pitchFamily="2" charset="-122"/>
                <a:ea typeface="宋体" pitchFamily="2" charset="-122"/>
              </a:rPr>
              <a:t>品种牌号多达上万种。</a:t>
            </a:r>
            <a:endParaRPr lang="en-US" altLang="zh-CN" sz="2000" b="1" kern="0" dirty="0">
              <a:solidFill>
                <a:schemeClr val="tx1"/>
              </a:solidFill>
              <a:latin typeface="宋体" pitchFamily="2" charset="-122"/>
              <a:ea typeface="宋体" pitchFamily="2" charset="-122"/>
            </a:endParaRPr>
          </a:p>
          <a:p>
            <a:pPr marL="342900" lvl="0" indent="-342900" algn="just" eaLnBrk="0" hangingPunct="0">
              <a:lnSpc>
                <a:spcPts val="3000"/>
              </a:lnSpc>
              <a:spcBef>
                <a:spcPts val="600"/>
              </a:spcBef>
              <a:spcAft>
                <a:spcPts val="0"/>
              </a:spcAft>
              <a:buClr>
                <a:srgbClr val="FF0000"/>
              </a:buClr>
              <a:buSzPct val="85000"/>
              <a:buFont typeface="Wingdings" pitchFamily="2" charset="2"/>
              <a:buChar char="Ø"/>
            </a:pPr>
            <a:r>
              <a:rPr lang="zh-CN" altLang="en-US" sz="2000" b="1" kern="0" dirty="0">
                <a:latin typeface="宋体" pitchFamily="2" charset="-122"/>
                <a:ea typeface="宋体" pitchFamily="2" charset="-122"/>
              </a:rPr>
              <a:t>有机硅材料以其优异的综合性能在国民经济各领域获得了广泛应用，发挥了重要作用，已</a:t>
            </a:r>
            <a:r>
              <a:rPr lang="zh-CN" altLang="zh-CN" sz="2000" b="1" kern="0" dirty="0">
                <a:latin typeface="宋体" pitchFamily="2" charset="-122"/>
                <a:ea typeface="宋体" pitchFamily="2" charset="-122"/>
              </a:rPr>
              <a:t>成为现代工业</a:t>
            </a:r>
            <a:r>
              <a:rPr lang="zh-CN" altLang="en-US" sz="2000" b="1" kern="0" dirty="0">
                <a:latin typeface="宋体" pitchFamily="2" charset="-122"/>
                <a:ea typeface="宋体" pitchFamily="2" charset="-122"/>
              </a:rPr>
              <a:t>和</a:t>
            </a:r>
            <a:r>
              <a:rPr lang="zh-CN" altLang="zh-CN" sz="2000" b="1" kern="0" dirty="0">
                <a:latin typeface="宋体" pitchFamily="2" charset="-122"/>
                <a:ea typeface="宋体" pitchFamily="2" charset="-122"/>
              </a:rPr>
              <a:t>日常生活不可或缺的高性能材料</a:t>
            </a:r>
            <a:r>
              <a:rPr lang="zh-CN" altLang="en-US" sz="2000" b="1" kern="0" dirty="0">
                <a:latin typeface="宋体" pitchFamily="2" charset="-122"/>
                <a:ea typeface="宋体" pitchFamily="2" charset="-122"/>
              </a:rPr>
              <a:t>。</a:t>
            </a:r>
            <a:endParaRPr lang="en-US" altLang="zh-CN" sz="2000" b="1" kern="0" dirty="0">
              <a:latin typeface="宋体" pitchFamily="2" charset="-122"/>
              <a:ea typeface="宋体" pitchFamily="2" charset="-122"/>
            </a:endParaRPr>
          </a:p>
          <a:p>
            <a:pPr marL="342900" indent="-342900" algn="just" eaLnBrk="0" hangingPunct="0">
              <a:lnSpc>
                <a:spcPts val="3000"/>
              </a:lnSpc>
              <a:spcBef>
                <a:spcPts val="600"/>
              </a:spcBef>
              <a:spcAft>
                <a:spcPts val="0"/>
              </a:spcAft>
              <a:buClr>
                <a:srgbClr val="FF0000"/>
              </a:buClr>
              <a:buSzPct val="85000"/>
              <a:buFont typeface="Wingdings" pitchFamily="2" charset="2"/>
              <a:buChar char="Ø"/>
            </a:pPr>
            <a:endParaRPr lang="en-US" altLang="zh-CN" sz="2000" b="1" kern="0" dirty="0">
              <a:latin typeface="宋体" pitchFamily="2" charset="-122"/>
              <a:ea typeface="宋体" pitchFamily="2" charset="-122"/>
            </a:endParaRPr>
          </a:p>
        </p:txBody>
      </p:sp>
      <p:grpSp>
        <p:nvGrpSpPr>
          <p:cNvPr id="7" name="组合 6"/>
          <p:cNvGrpSpPr/>
          <p:nvPr/>
        </p:nvGrpSpPr>
        <p:grpSpPr>
          <a:xfrm>
            <a:off x="1142976" y="4071942"/>
            <a:ext cx="7000924" cy="1785950"/>
            <a:chOff x="2500298" y="428604"/>
            <a:chExt cx="7358114" cy="1714512"/>
          </a:xfrm>
        </p:grpSpPr>
        <p:pic>
          <p:nvPicPr>
            <p:cNvPr id="8" name="Picture 2" descr="http://www.guanfang123.com/Uploads/Picture/2015-09-08/55ee74f29cac1.jpg"/>
            <p:cNvPicPr>
              <a:picLocks noChangeAspect="1" noChangeArrowheads="1"/>
            </p:cNvPicPr>
            <p:nvPr/>
          </p:nvPicPr>
          <p:blipFill>
            <a:blip r:embed="rId3" cstate="print"/>
            <a:srcRect l="2459" r="6566"/>
            <a:stretch>
              <a:fillRect/>
            </a:stretch>
          </p:blipFill>
          <p:spPr bwMode="auto">
            <a:xfrm>
              <a:off x="7358082" y="428604"/>
              <a:ext cx="2500330" cy="1702887"/>
            </a:xfrm>
            <a:prstGeom prst="rect">
              <a:avLst/>
            </a:prstGeom>
            <a:noFill/>
          </p:spPr>
        </p:pic>
        <p:pic>
          <p:nvPicPr>
            <p:cNvPr id="9" name="Picture 33" descr="图像-17"/>
            <p:cNvPicPr>
              <a:picLocks noChangeAspect="1" noChangeArrowheads="1"/>
            </p:cNvPicPr>
            <p:nvPr/>
          </p:nvPicPr>
          <p:blipFill>
            <a:blip r:embed="rId4" cstate="print"/>
            <a:srcRect/>
            <a:stretch>
              <a:fillRect/>
            </a:stretch>
          </p:blipFill>
          <p:spPr bwMode="auto">
            <a:xfrm>
              <a:off x="4923236" y="428604"/>
              <a:ext cx="2427379" cy="1714512"/>
            </a:xfrm>
            <a:prstGeom prst="rect">
              <a:avLst/>
            </a:prstGeom>
            <a:noFill/>
          </p:spPr>
        </p:pic>
        <p:pic>
          <p:nvPicPr>
            <p:cNvPr id="10" name="Picture 4" descr="http://p3.so.qhmsg.com/bdr/_240_/t01bf442cfce0c44cf8.jpg"/>
            <p:cNvPicPr>
              <a:picLocks noChangeAspect="1" noChangeArrowheads="1"/>
            </p:cNvPicPr>
            <p:nvPr/>
          </p:nvPicPr>
          <p:blipFill>
            <a:blip r:embed="rId5" cstate="print"/>
            <a:srcRect/>
            <a:stretch>
              <a:fillRect/>
            </a:stretch>
          </p:blipFill>
          <p:spPr bwMode="auto">
            <a:xfrm>
              <a:off x="2500298" y="428604"/>
              <a:ext cx="2407460" cy="1714512"/>
            </a:xfrm>
            <a:prstGeom prst="rect">
              <a:avLst/>
            </a:prstGeom>
            <a:noFill/>
          </p:spPr>
        </p:pic>
      </p:grpSp>
      <p:sp>
        <p:nvSpPr>
          <p:cNvPr id="11"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6628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pic>
        <p:nvPicPr>
          <p:cNvPr id="11" name="图片 10"/>
          <p:cNvPicPr/>
          <p:nvPr/>
        </p:nvPicPr>
        <p:blipFill>
          <a:blip r:embed="rId3" cstate="print"/>
          <a:srcRect l="4280" t="739" r="4086" b="5200"/>
          <a:stretch>
            <a:fillRect/>
          </a:stretch>
        </p:blipFill>
        <p:spPr bwMode="auto">
          <a:xfrm>
            <a:off x="4857752" y="1571612"/>
            <a:ext cx="3357586" cy="3214710"/>
          </a:xfrm>
          <a:prstGeom prst="rect">
            <a:avLst/>
          </a:prstGeom>
          <a:noFill/>
          <a:ln w="9525">
            <a:noFill/>
            <a:miter lim="800000"/>
            <a:headEnd/>
            <a:tailEnd/>
          </a:ln>
        </p:spPr>
      </p:pic>
      <p:graphicFrame>
        <p:nvGraphicFramePr>
          <p:cNvPr id="13" name="表格 12"/>
          <p:cNvGraphicFramePr>
            <a:graphicFrameLocks noGrp="1"/>
          </p:cNvGraphicFramePr>
          <p:nvPr/>
        </p:nvGraphicFramePr>
        <p:xfrm>
          <a:off x="1071538" y="1571612"/>
          <a:ext cx="2786082" cy="3214712"/>
        </p:xfrm>
        <a:graphic>
          <a:graphicData uri="http://schemas.openxmlformats.org/drawingml/2006/table">
            <a:tbl>
              <a:tblPr/>
              <a:tblGrid>
                <a:gridCol w="1466359">
                  <a:extLst>
                    <a:ext uri="{9D8B030D-6E8A-4147-A177-3AD203B41FA5}">
                      <a16:colId xmlns:a16="http://schemas.microsoft.com/office/drawing/2014/main" xmlns="" val="20000"/>
                    </a:ext>
                  </a:extLst>
                </a:gridCol>
                <a:gridCol w="1319723">
                  <a:extLst>
                    <a:ext uri="{9D8B030D-6E8A-4147-A177-3AD203B41FA5}">
                      <a16:colId xmlns:a16="http://schemas.microsoft.com/office/drawing/2014/main" xmlns="" val="20001"/>
                    </a:ext>
                  </a:extLst>
                </a:gridCol>
              </a:tblGrid>
              <a:tr h="803678">
                <a:tc>
                  <a:txBody>
                    <a:bodyPr/>
                    <a:lstStyle/>
                    <a:p>
                      <a:pPr algn="ctr" rtl="0" fontAlgn="ctr"/>
                      <a:r>
                        <a:rPr lang="zh-CN" altLang="en-US" sz="2400" b="1" i="0" u="none" strike="noStrike" dirty="0">
                          <a:solidFill>
                            <a:srgbClr val="660066"/>
                          </a:solidFill>
                          <a:latin typeface="仿宋"/>
                        </a:rPr>
                        <a:t>种类</a:t>
                      </a:r>
                      <a:r>
                        <a:rPr lang="zh-CN" altLang="en-US" sz="2400" b="1" i="0" u="none" strike="noStrike" dirty="0">
                          <a:solidFill>
                            <a:srgbClr val="660066"/>
                          </a:solidFill>
                          <a:latin typeface="Calibri"/>
                        </a:rPr>
                        <a:t> </a:t>
                      </a:r>
                      <a:endParaRPr lang="zh-CN" altLang="en-US" sz="2400" b="1" i="0" u="none" strike="noStrike" dirty="0">
                        <a:solidFill>
                          <a:srgbClr val="660066"/>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zh-CN" altLang="en-US" sz="2400" b="1" i="0" u="none" strike="noStrike" dirty="0">
                          <a:solidFill>
                            <a:srgbClr val="660066"/>
                          </a:solidFill>
                          <a:latin typeface="Calibri"/>
                        </a:rPr>
                        <a:t>占比</a:t>
                      </a:r>
                      <a:r>
                        <a:rPr lang="en-US" altLang="zh-CN" sz="2400" b="1" i="0" u="none" strike="noStrike" dirty="0">
                          <a:solidFill>
                            <a:srgbClr val="660066"/>
                          </a:solidFill>
                          <a:latin typeface="Calibri"/>
                        </a:rPr>
                        <a:t>/%</a:t>
                      </a:r>
                      <a:r>
                        <a:rPr lang="zh-CN" altLang="en-US" sz="2400" b="1" i="0" u="none" strike="noStrike" dirty="0">
                          <a:solidFill>
                            <a:srgbClr val="660066"/>
                          </a:solidFill>
                          <a:latin typeface="Calibri"/>
                        </a:rPr>
                        <a:t> </a:t>
                      </a:r>
                      <a:endParaRPr lang="zh-CN" altLang="en-US" sz="2400" b="1" i="0" u="none" strike="noStrike" dirty="0">
                        <a:solidFill>
                          <a:srgbClr val="660066"/>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803678">
                <a:tc>
                  <a:txBody>
                    <a:bodyPr/>
                    <a:lstStyle/>
                    <a:p>
                      <a:pPr algn="ctr" rtl="0" fontAlgn="ctr"/>
                      <a:r>
                        <a:rPr lang="zh-CN" altLang="en-US" sz="2400" b="1" i="0" u="none" strike="noStrike" dirty="0">
                          <a:solidFill>
                            <a:srgbClr val="000000"/>
                          </a:solidFill>
                          <a:latin typeface="仿宋"/>
                        </a:rPr>
                        <a:t>硅橡胶</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72.3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1"/>
                  </a:ext>
                </a:extLst>
              </a:tr>
              <a:tr h="803678">
                <a:tc>
                  <a:txBody>
                    <a:bodyPr/>
                    <a:lstStyle/>
                    <a:p>
                      <a:pPr algn="ctr" rtl="0" fontAlgn="ctr"/>
                      <a:r>
                        <a:rPr lang="zh-CN" altLang="en-US" sz="2400" b="1" i="0" u="none" strike="noStrike" dirty="0">
                          <a:solidFill>
                            <a:srgbClr val="000000"/>
                          </a:solidFill>
                          <a:latin typeface="仿宋"/>
                        </a:rPr>
                        <a:t>硅油</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25.6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2"/>
                  </a:ext>
                </a:extLst>
              </a:tr>
              <a:tr h="803678">
                <a:tc>
                  <a:txBody>
                    <a:bodyPr/>
                    <a:lstStyle/>
                    <a:p>
                      <a:pPr algn="ctr" rtl="0" fontAlgn="ctr"/>
                      <a:r>
                        <a:rPr lang="zh-CN" altLang="en-US" sz="2400" b="1" i="0" u="none" strike="noStrike" dirty="0">
                          <a:solidFill>
                            <a:srgbClr val="000000"/>
                          </a:solidFill>
                          <a:latin typeface="仿宋"/>
                        </a:rPr>
                        <a:t>硅树脂</a:t>
                      </a:r>
                      <a:r>
                        <a:rPr lang="zh-CN" altLang="en-US" sz="2400" b="1" i="0" u="none" strike="noStrike" dirty="0">
                          <a:solidFill>
                            <a:srgbClr val="000000"/>
                          </a:solidFill>
                          <a:latin typeface="Calibri"/>
                        </a:rPr>
                        <a:t> </a:t>
                      </a:r>
                      <a:endParaRPr lang="zh-CN" altLang="en-US" sz="2400" b="1" i="0" u="none" strike="noStrike" dirty="0">
                        <a:solidFill>
                          <a:srgbClr val="000000"/>
                        </a:solidFill>
                        <a:latin typeface="仿宋"/>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tc>
                  <a:txBody>
                    <a:bodyPr/>
                    <a:lstStyle/>
                    <a:p>
                      <a:pPr algn="ctr" rtl="0" fontAlgn="ctr"/>
                      <a:r>
                        <a:rPr lang="en-US" altLang="zh-CN" sz="2400" b="1" i="0" u="none" strike="noStrike" dirty="0">
                          <a:solidFill>
                            <a:srgbClr val="000000"/>
                          </a:solidFill>
                          <a:latin typeface="Times New Roman"/>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xmlns="" val="10003"/>
                  </a:ext>
                </a:extLst>
              </a:tr>
            </a:tbl>
          </a:graphicData>
        </a:graphic>
      </p:graphicFrame>
      <p:sp>
        <p:nvSpPr>
          <p:cNvPr id="15" name="矩形 14"/>
          <p:cNvSpPr/>
          <p:nvPr/>
        </p:nvSpPr>
        <p:spPr>
          <a:xfrm>
            <a:off x="2000232" y="5214950"/>
            <a:ext cx="5643602" cy="523220"/>
          </a:xfrm>
          <a:prstGeom prst="rect">
            <a:avLst/>
          </a:prstGeom>
        </p:spPr>
        <p:txBody>
          <a:bodyPr wrap="square">
            <a:spAutoFit/>
          </a:bodyPr>
          <a:lstStyle/>
          <a:p>
            <a:pPr algn="ctr"/>
            <a:r>
              <a:rPr lang="zh-CN" altLang="en-US" sz="2800" dirty="0">
                <a:solidFill>
                  <a:srgbClr val="000099"/>
                </a:solidFill>
                <a:latin typeface="华文新魏" pitchFamily="2" charset="-122"/>
                <a:ea typeface="华文新魏" pitchFamily="2" charset="-122"/>
              </a:rPr>
              <a:t>中国有机硅的消费结构和应用领域</a:t>
            </a:r>
            <a:r>
              <a:rPr lang="zh-CN" altLang="en-US" dirty="0"/>
              <a:t> </a:t>
            </a:r>
          </a:p>
        </p:txBody>
      </p:sp>
    </p:spTree>
  </p:cSld>
  <p:clrMapOvr>
    <a:masterClrMapping/>
  </p:clrMapOvr>
  <p:transition advTm="47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grpSp>
        <p:nvGrpSpPr>
          <p:cNvPr id="16" name="组合 12"/>
          <p:cNvGrpSpPr/>
          <p:nvPr/>
        </p:nvGrpSpPr>
        <p:grpSpPr>
          <a:xfrm>
            <a:off x="500034" y="1142984"/>
            <a:ext cx="2786082" cy="571504"/>
            <a:chOff x="4214810" y="1285860"/>
            <a:chExt cx="1785950" cy="571504"/>
          </a:xfrm>
        </p:grpSpPr>
        <p:sp>
          <p:nvSpPr>
            <p:cNvPr id="17"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18" name="圆角矩形 17"/>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zh-CN" altLang="en-US" sz="2000" dirty="0">
                  <a:latin typeface="华文新魏" pitchFamily="2" charset="-122"/>
                  <a:ea typeface="华文新魏" pitchFamily="2" charset="-122"/>
                  <a:cs typeface="Times New Roman" pitchFamily="18" charset="0"/>
                </a:rPr>
                <a:t>有机硅的生产过程</a:t>
              </a:r>
            </a:p>
          </p:txBody>
        </p:sp>
      </p:grpSp>
      <p:sp>
        <p:nvSpPr>
          <p:cNvPr id="19" name="Rectangle 10"/>
          <p:cNvSpPr txBox="1">
            <a:spLocks noChangeArrowheads="1"/>
          </p:cNvSpPr>
          <p:nvPr/>
        </p:nvSpPr>
        <p:spPr bwMode="auto">
          <a:xfrm>
            <a:off x="500034" y="1928802"/>
            <a:ext cx="6697662" cy="421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latinLnBrk="0">
              <a:lnSpc>
                <a:spcPts val="2900"/>
              </a:lnSpc>
              <a:spcBef>
                <a:spcPct val="50000"/>
              </a:spcBef>
              <a:buClr>
                <a:srgbClr val="FF0000"/>
              </a:buClr>
              <a:buSzPct val="80000"/>
              <a:buFont typeface="Wingdings" pitchFamily="2" charset="2"/>
              <a:buChar char="Ø"/>
              <a:tabLst/>
              <a:defRPr/>
            </a:pPr>
            <a:r>
              <a:rPr lang="zh-CN" altLang="en-US" sz="2000" b="1" dirty="0">
                <a:latin typeface="+mn-lt"/>
                <a:ea typeface="+mn-ea"/>
              </a:rPr>
              <a:t>生产有机硅的基础原料主要有</a:t>
            </a:r>
            <a:r>
              <a:rPr lang="zh-CN" altLang="en-US" sz="2000" b="1" dirty="0">
                <a:solidFill>
                  <a:srgbClr val="000099"/>
                </a:solidFill>
                <a:latin typeface="+mn-lt"/>
                <a:ea typeface="+mn-ea"/>
              </a:rPr>
              <a:t>金属硅、甲醇、氯化氢</a:t>
            </a:r>
            <a:r>
              <a:rPr lang="zh-CN" altLang="en-US" sz="2000" b="1" dirty="0">
                <a:latin typeface="+mn-lt"/>
                <a:ea typeface="+mn-ea"/>
              </a:rPr>
              <a:t>及其他配合剂；</a:t>
            </a:r>
          </a:p>
          <a:p>
            <a:pPr marL="342900" indent="-342900" algn="just" eaLnBrk="1" hangingPunct="1">
              <a:lnSpc>
                <a:spcPts val="2900"/>
              </a:lnSpc>
              <a:spcBef>
                <a:spcPct val="50000"/>
              </a:spcBef>
              <a:buClr>
                <a:srgbClr val="FF0000"/>
              </a:buClr>
              <a:buSzPct val="80000"/>
              <a:buFont typeface="Wingdings" pitchFamily="2" charset="2"/>
              <a:buChar char="Ø"/>
            </a:pPr>
            <a:r>
              <a:rPr lang="zh-CN" altLang="en-US" sz="2000" b="1" dirty="0">
                <a:latin typeface="+mn-lt"/>
                <a:ea typeface="+mn-ea"/>
              </a:rPr>
              <a:t>最重要的有机硅单体是甲基单体，其次是苯基单体和乙烯基单体。甲基单体占单体总量的</a:t>
            </a:r>
            <a:r>
              <a:rPr lang="en-US" altLang="zh-CN" sz="2000" b="1" dirty="0">
                <a:latin typeface="+mn-lt"/>
                <a:ea typeface="+mn-ea"/>
              </a:rPr>
              <a:t>90%</a:t>
            </a:r>
            <a:r>
              <a:rPr lang="zh-CN" altLang="en-US" sz="2000" b="1" dirty="0">
                <a:latin typeface="+mn-lt"/>
                <a:ea typeface="+mn-ea"/>
              </a:rPr>
              <a:t>以上，是整个有机硅工业的基础和支柱；</a:t>
            </a:r>
          </a:p>
          <a:p>
            <a:pPr marL="342900" marR="0" lvl="0" indent="-342900" algn="just" defTabSz="914400" latinLnBrk="0">
              <a:lnSpc>
                <a:spcPts val="2900"/>
              </a:lnSpc>
              <a:spcBef>
                <a:spcPct val="50000"/>
              </a:spcBef>
              <a:buClr>
                <a:srgbClr val="FF0000"/>
              </a:buClr>
              <a:buSzPct val="80000"/>
              <a:buFont typeface="Wingdings" pitchFamily="2" charset="2"/>
              <a:buChar char="Ø"/>
              <a:tabLst/>
              <a:defRPr/>
            </a:pPr>
            <a:r>
              <a:rPr lang="zh-CN" altLang="en-US" sz="2000" b="1" dirty="0">
                <a:latin typeface="+mn-lt"/>
                <a:ea typeface="+mn-ea"/>
              </a:rPr>
              <a:t>有机硅中间体主要有各种环状和线性聚硅氧烷以及基础硅油、硅橡胶基础胶料等；</a:t>
            </a:r>
          </a:p>
          <a:p>
            <a:pPr marL="342900" indent="-342900" algn="just" eaLnBrk="1" hangingPunct="1">
              <a:lnSpc>
                <a:spcPts val="2900"/>
              </a:lnSpc>
              <a:spcBef>
                <a:spcPct val="50000"/>
              </a:spcBef>
              <a:buClr>
                <a:srgbClr val="FF0000"/>
              </a:buClr>
              <a:buSzPct val="80000"/>
              <a:buFont typeface="Wingdings" pitchFamily="2" charset="2"/>
              <a:buChar char="Ø"/>
            </a:pPr>
            <a:r>
              <a:rPr lang="zh-CN" altLang="en-US" sz="2000" b="1" dirty="0">
                <a:latin typeface="+mn-lt"/>
                <a:ea typeface="+mn-ea"/>
              </a:rPr>
              <a:t>由有机硅单体及其中间体出发，经各种反应，或添加各类填料及助剂，进一步加工成硅油、硅橡胶、硅树脂和硅烷偶联剂等各种终端产品。</a:t>
            </a:r>
          </a:p>
        </p:txBody>
      </p:sp>
      <p:pic>
        <p:nvPicPr>
          <p:cNvPr id="20" name="图片 11" descr="图片1.png"/>
          <p:cNvPicPr>
            <a:picLocks noChangeAspect="1"/>
          </p:cNvPicPr>
          <p:nvPr/>
        </p:nvPicPr>
        <p:blipFill>
          <a:blip r:embed="rId3" cstate="print"/>
          <a:srcRect/>
          <a:stretch>
            <a:fillRect/>
          </a:stretch>
        </p:blipFill>
        <p:spPr bwMode="auto">
          <a:xfrm>
            <a:off x="7429520" y="2000240"/>
            <a:ext cx="1169826" cy="4000528"/>
          </a:xfrm>
          <a:prstGeom prst="rect">
            <a:avLst/>
          </a:prstGeom>
          <a:noFill/>
          <a:ln w="9525">
            <a:noFill/>
            <a:miter lim="800000"/>
            <a:headEnd/>
            <a:tailEnd/>
          </a:ln>
        </p:spPr>
      </p:pic>
    </p:spTree>
  </p:cSld>
  <p:clrMapOvr>
    <a:masterClrMapping/>
  </p:clrMapOvr>
  <p:transition advTm="22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500166" y="2571744"/>
            <a:ext cx="6000792" cy="2857520"/>
          </a:xfrm>
          <a:prstGeom prst="rect">
            <a:avLst/>
          </a:prstGeom>
          <a:noFill/>
          <a:ln w="9525">
            <a:solidFill>
              <a:schemeClr val="accent1"/>
            </a:solidFill>
            <a:miter lim="800000"/>
            <a:headEnd/>
            <a:tailEnd/>
          </a:ln>
        </p:spPr>
        <p:txBody>
          <a:bodyPr lIns="198000" rIns="198000"/>
          <a:lstStyle/>
          <a:p>
            <a:pPr lvl="0" algn="just">
              <a:lnSpc>
                <a:spcPts val="7000"/>
              </a:lnSpc>
              <a:buClr>
                <a:srgbClr val="800000"/>
              </a:buClr>
              <a:buSzPct val="70000"/>
              <a:buFont typeface="Wingdings" pitchFamily="2" charset="2"/>
              <a:buChar char="u"/>
            </a:pPr>
            <a:r>
              <a:rPr lang="zh-CN" altLang="en-US" sz="3200" dirty="0">
                <a:latin typeface="黑体" pitchFamily="49" charset="-122"/>
                <a:ea typeface="黑体" pitchFamily="49" charset="-122"/>
              </a:rPr>
              <a:t>起步期：</a:t>
            </a:r>
            <a:r>
              <a:rPr lang="zh-CN" altLang="en-US" sz="3200" b="1" dirty="0">
                <a:latin typeface="Times New Roman" pitchFamily="18" charset="0"/>
                <a:ea typeface="宋体" pitchFamily="2" charset="-122"/>
              </a:rPr>
              <a:t> </a:t>
            </a:r>
            <a:r>
              <a:rPr lang="en-US" altLang="zh-CN" sz="3200" b="1" dirty="0">
                <a:latin typeface="Times New Roman" pitchFamily="18" charset="0"/>
                <a:ea typeface="宋体" pitchFamily="2" charset="-122"/>
              </a:rPr>
              <a:t>1950</a:t>
            </a:r>
            <a:r>
              <a:rPr lang="zh-CN" altLang="en-US" sz="3200" b="1" dirty="0">
                <a:latin typeface="Times New Roman" pitchFamily="18" charset="0"/>
                <a:ea typeface="宋体" pitchFamily="2" charset="-122"/>
              </a:rPr>
              <a:t> ～ </a:t>
            </a:r>
            <a:r>
              <a:rPr lang="en-US" altLang="zh-CN" sz="3200" b="1" dirty="0">
                <a:latin typeface="Times New Roman" pitchFamily="18" charset="0"/>
                <a:ea typeface="宋体" pitchFamily="2" charset="-122"/>
              </a:rPr>
              <a:t>1970</a:t>
            </a:r>
            <a:r>
              <a:rPr lang="zh-CN" altLang="en-US" sz="3200" b="1" dirty="0">
                <a:latin typeface="Times New Roman" pitchFamily="18" charset="0"/>
                <a:ea typeface="宋体" pitchFamily="2" charset="-122"/>
              </a:rPr>
              <a:t>年代</a:t>
            </a:r>
          </a:p>
          <a:p>
            <a:pPr algn="just">
              <a:lnSpc>
                <a:spcPts val="7000"/>
              </a:lnSpc>
              <a:buClr>
                <a:srgbClr val="800000"/>
              </a:buClr>
              <a:buSzPct val="70000"/>
              <a:buFont typeface="Wingdings" pitchFamily="2" charset="2"/>
              <a:buChar char="u"/>
            </a:pPr>
            <a:r>
              <a:rPr lang="zh-CN" altLang="en-US" sz="3200" dirty="0">
                <a:latin typeface="黑体" pitchFamily="49" charset="-122"/>
                <a:ea typeface="黑体" pitchFamily="49" charset="-122"/>
              </a:rPr>
              <a:t>成长期：</a:t>
            </a:r>
            <a:r>
              <a:rPr lang="en-US" altLang="zh-CN" sz="3200" b="1" dirty="0">
                <a:latin typeface="Times New Roman" pitchFamily="18" charset="0"/>
                <a:ea typeface="宋体" pitchFamily="2" charset="-122"/>
              </a:rPr>
              <a:t> 1980</a:t>
            </a:r>
            <a:r>
              <a:rPr lang="zh-CN" altLang="en-US" sz="3200" b="1" dirty="0">
                <a:latin typeface="Times New Roman" pitchFamily="18" charset="0"/>
                <a:ea typeface="宋体" pitchFamily="2" charset="-122"/>
              </a:rPr>
              <a:t> ～ </a:t>
            </a:r>
            <a:r>
              <a:rPr lang="en-US" altLang="zh-CN" sz="3200" b="1" dirty="0">
                <a:latin typeface="Times New Roman" pitchFamily="18" charset="0"/>
                <a:ea typeface="宋体" pitchFamily="2" charset="-122"/>
              </a:rPr>
              <a:t>1990</a:t>
            </a:r>
            <a:r>
              <a:rPr lang="zh-CN" altLang="en-US" sz="3200" b="1" dirty="0">
                <a:latin typeface="Times New Roman" pitchFamily="18" charset="0"/>
                <a:ea typeface="宋体" pitchFamily="2" charset="-122"/>
              </a:rPr>
              <a:t>年代</a:t>
            </a:r>
          </a:p>
          <a:p>
            <a:pPr algn="just">
              <a:lnSpc>
                <a:spcPts val="7000"/>
              </a:lnSpc>
              <a:buClr>
                <a:srgbClr val="800000"/>
              </a:buClr>
              <a:buSzPct val="70000"/>
              <a:buFont typeface="Wingdings" pitchFamily="2" charset="2"/>
              <a:buChar char="u"/>
            </a:pPr>
            <a:r>
              <a:rPr lang="zh-CN" altLang="en-US" sz="3200" dirty="0">
                <a:latin typeface="黑体" pitchFamily="49" charset="-122"/>
                <a:ea typeface="黑体" pitchFamily="49" charset="-122"/>
              </a:rPr>
              <a:t>快速发展期：</a:t>
            </a:r>
            <a:r>
              <a:rPr lang="en-US" altLang="zh-CN" sz="3200" b="1" dirty="0">
                <a:latin typeface="Times New Roman" pitchFamily="18" charset="0"/>
                <a:ea typeface="宋体" pitchFamily="2" charset="-122"/>
              </a:rPr>
              <a:t>2000</a:t>
            </a:r>
            <a:r>
              <a:rPr lang="zh-CN" altLang="en-US" sz="3200" b="1" dirty="0">
                <a:latin typeface="Times New Roman" pitchFamily="18" charset="0"/>
                <a:ea typeface="宋体" pitchFamily="2" charset="-122"/>
              </a:rPr>
              <a:t>年以后</a:t>
            </a:r>
          </a:p>
        </p:txBody>
      </p:sp>
      <p:grpSp>
        <p:nvGrpSpPr>
          <p:cNvPr id="7" name="组合 12"/>
          <p:cNvGrpSpPr/>
          <p:nvPr/>
        </p:nvGrpSpPr>
        <p:grpSpPr>
          <a:xfrm>
            <a:off x="571472" y="1285860"/>
            <a:ext cx="4071966" cy="571504"/>
            <a:chOff x="4214810" y="1285860"/>
            <a:chExt cx="1785950" cy="571504"/>
          </a:xfrm>
        </p:grpSpPr>
        <p:sp>
          <p:nvSpPr>
            <p:cNvPr id="8" name="圆角矩形 3"/>
            <p:cNvSpPr/>
            <p:nvPr/>
          </p:nvSpPr>
          <p:spPr>
            <a:xfrm rot="10800000" flipV="1">
              <a:off x="4214810" y="1285860"/>
              <a:ext cx="1785950" cy="571504"/>
            </a:xfrm>
            <a:custGeom>
              <a:avLst/>
              <a:gdLst>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9" fmla="*/ 712727 w 3528392"/>
                <a:gd name="connsiteY9" fmla="*/ 1276215 h 1800200"/>
                <a:gd name="connsiteX0" fmla="*/ 621287 w 3528392"/>
                <a:gd name="connsiteY0" fmla="*/ 1184775 h 1800200"/>
                <a:gd name="connsiteX1" fmla="*/ 0 w 3528392"/>
                <a:gd name="connsiteY1" fmla="*/ 1184775 h 1800200"/>
                <a:gd name="connsiteX2" fmla="*/ 0 w 3528392"/>
                <a:gd name="connsiteY2" fmla="*/ 300039 h 1800200"/>
                <a:gd name="connsiteX3" fmla="*/ 300039 w 3528392"/>
                <a:gd name="connsiteY3" fmla="*/ 0 h 1800200"/>
                <a:gd name="connsiteX4" fmla="*/ 3228353 w 3528392"/>
                <a:gd name="connsiteY4" fmla="*/ 0 h 1800200"/>
                <a:gd name="connsiteX5" fmla="*/ 3528392 w 3528392"/>
                <a:gd name="connsiteY5" fmla="*/ 300039 h 1800200"/>
                <a:gd name="connsiteX6" fmla="*/ 3528392 w 3528392"/>
                <a:gd name="connsiteY6" fmla="*/ 1500161 h 1800200"/>
                <a:gd name="connsiteX7" fmla="*/ 3228353 w 3528392"/>
                <a:gd name="connsiteY7" fmla="*/ 1800200 h 1800200"/>
                <a:gd name="connsiteX8" fmla="*/ 621287 w 3528392"/>
                <a:gd name="connsiteY8" fmla="*/ 1800200 h 1800200"/>
                <a:gd name="connsiteX0" fmla="*/ 0 w 3528392"/>
                <a:gd name="connsiteY0" fmla="*/ 1184775 h 1800200"/>
                <a:gd name="connsiteX1" fmla="*/ 0 w 3528392"/>
                <a:gd name="connsiteY1" fmla="*/ 300039 h 1800200"/>
                <a:gd name="connsiteX2" fmla="*/ 300039 w 3528392"/>
                <a:gd name="connsiteY2" fmla="*/ 0 h 1800200"/>
                <a:gd name="connsiteX3" fmla="*/ 3228353 w 3528392"/>
                <a:gd name="connsiteY3" fmla="*/ 0 h 1800200"/>
                <a:gd name="connsiteX4" fmla="*/ 3528392 w 3528392"/>
                <a:gd name="connsiteY4" fmla="*/ 300039 h 1800200"/>
                <a:gd name="connsiteX5" fmla="*/ 3528392 w 3528392"/>
                <a:gd name="connsiteY5" fmla="*/ 1500161 h 1800200"/>
                <a:gd name="connsiteX6" fmla="*/ 3228353 w 3528392"/>
                <a:gd name="connsiteY6" fmla="*/ 1800200 h 1800200"/>
                <a:gd name="connsiteX7" fmla="*/ 621287 w 3528392"/>
                <a:gd name="connsiteY7" fmla="*/ 18002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392" h="1800200">
                  <a:moveTo>
                    <a:pt x="0" y="1184775"/>
                  </a:moveTo>
                  <a:lnTo>
                    <a:pt x="0" y="300039"/>
                  </a:lnTo>
                  <a:cubicBezTo>
                    <a:pt x="0" y="134332"/>
                    <a:pt x="134332" y="0"/>
                    <a:pt x="300039" y="0"/>
                  </a:cubicBezTo>
                  <a:lnTo>
                    <a:pt x="3228353" y="0"/>
                  </a:lnTo>
                  <a:cubicBezTo>
                    <a:pt x="3394060" y="0"/>
                    <a:pt x="3528392" y="134332"/>
                    <a:pt x="3528392" y="300039"/>
                  </a:cubicBezTo>
                  <a:lnTo>
                    <a:pt x="3528392" y="1500161"/>
                  </a:lnTo>
                  <a:cubicBezTo>
                    <a:pt x="3528392" y="1665868"/>
                    <a:pt x="3394060" y="1800200"/>
                    <a:pt x="3228353" y="1800200"/>
                  </a:cubicBezTo>
                  <a:lnTo>
                    <a:pt x="621287" y="1800200"/>
                  </a:lnTo>
                </a:path>
              </a:pathLst>
            </a:custGeom>
            <a:noFill/>
            <a:ln>
              <a:solidFill>
                <a:srgbClr val="3399FF"/>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319" tIns="45661" rIns="91319" bIns="45661" rtlCol="0" anchor="ctr"/>
            <a:lstStyle/>
            <a:p>
              <a:pPr algn="ctr"/>
              <a:endParaRPr lang="zh-CN" altLang="en-US"/>
            </a:p>
          </p:txBody>
        </p:sp>
        <p:sp>
          <p:nvSpPr>
            <p:cNvPr id="9" name="圆角矩形 8"/>
            <p:cNvSpPr/>
            <p:nvPr/>
          </p:nvSpPr>
          <p:spPr>
            <a:xfrm>
              <a:off x="4281335" y="1340770"/>
              <a:ext cx="1639976" cy="457203"/>
            </a:xfrm>
            <a:prstGeom prst="roundRect">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0" rIns="91319" bIns="45661" rtlCol="0" anchor="ctr"/>
            <a:lstStyle/>
            <a:p>
              <a:pPr algn="ctr"/>
              <a:r>
                <a:rPr lang="zh-CN" altLang="en-US" sz="2000" dirty="0">
                  <a:latin typeface="华文新魏" pitchFamily="2" charset="-122"/>
                  <a:ea typeface="华文新魏" pitchFamily="2" charset="-122"/>
                  <a:cs typeface="Times New Roman" pitchFamily="18" charset="0"/>
                </a:rPr>
                <a:t>中国有机硅工业的发展历程</a:t>
              </a:r>
            </a:p>
          </p:txBody>
        </p:sp>
      </p:grpSp>
      <p:sp>
        <p:nvSpPr>
          <p:cNvPr id="11"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3634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071538" y="1357298"/>
          <a:ext cx="6929486"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4" name="椭圆形标注 3"/>
          <p:cNvSpPr/>
          <p:nvPr/>
        </p:nvSpPr>
        <p:spPr bwMode="auto">
          <a:xfrm>
            <a:off x="2928926" y="3500438"/>
            <a:ext cx="857256" cy="541210"/>
          </a:xfrm>
          <a:prstGeom prst="wedgeEllipseCallout">
            <a:avLst>
              <a:gd name="adj1" fmla="val -32500"/>
              <a:gd name="adj2" fmla="val 177165"/>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rPr>
              <a:t>3.0%</a:t>
            </a:r>
            <a:endParaRPr kumimoji="0" lang="zh-CN" altLang="en-US"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endParaRPr>
          </a:p>
        </p:txBody>
      </p:sp>
      <p:sp>
        <p:nvSpPr>
          <p:cNvPr id="5" name="椭圆形标注 4"/>
          <p:cNvSpPr/>
          <p:nvPr/>
        </p:nvSpPr>
        <p:spPr bwMode="auto">
          <a:xfrm>
            <a:off x="6357950" y="3500438"/>
            <a:ext cx="857256" cy="541210"/>
          </a:xfrm>
          <a:prstGeom prst="wedgeEllipseCallout">
            <a:avLst>
              <a:gd name="adj1" fmla="val -42747"/>
              <a:gd name="adj2" fmla="val 150356"/>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b="1" dirty="0">
                <a:solidFill>
                  <a:schemeClr val="tx1"/>
                </a:solidFill>
                <a:latin typeface="Times New Roman" pitchFamily="18" charset="0"/>
                <a:ea typeface="黑体" pitchFamily="2" charset="-122"/>
                <a:cs typeface="Times New Roman" pitchFamily="18" charset="0"/>
              </a:rPr>
              <a:t>9.5</a:t>
            </a:r>
            <a:r>
              <a:rPr kumimoji="0" lang="en-US" altLang="zh-CN"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endParaRPr>
          </a:p>
        </p:txBody>
      </p:sp>
      <p:sp>
        <p:nvSpPr>
          <p:cNvPr id="6" name="椭圆形标注 5"/>
          <p:cNvSpPr/>
          <p:nvPr/>
        </p:nvSpPr>
        <p:spPr bwMode="auto">
          <a:xfrm>
            <a:off x="4643438" y="3500438"/>
            <a:ext cx="857256" cy="541210"/>
          </a:xfrm>
          <a:prstGeom prst="wedgeEllipseCallout">
            <a:avLst>
              <a:gd name="adj1" fmla="val -35820"/>
              <a:gd name="adj2" fmla="val 184389"/>
            </a:avLst>
          </a:prstGeom>
          <a:blipFill dpi="0" rotWithShape="1">
            <a:blip r:embed="rId4" cstate="print"/>
            <a:srcRect/>
            <a:tile tx="0" ty="0" sx="100000" sy="100000" flip="none" algn="tl"/>
          </a:blipFill>
          <a:ln w="19050" cap="flat" cmpd="sng" algn="ctr">
            <a:solidFill>
              <a:srgbClr val="C00000"/>
            </a:solidFill>
            <a:prstDash val="solid"/>
            <a:round/>
            <a:headEnd type="none" w="med" len="med"/>
            <a:tailEnd type="none" w="med" len="med"/>
          </a:ln>
          <a:effectLst/>
        </p:spPr>
        <p:txBody>
          <a:bodyPr vert="horz" wrap="square" lIns="36000" tIns="45720" rIns="36000" bIns="45720" numCol="1" rtlCol="0" anchor="b"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b="1" dirty="0">
                <a:solidFill>
                  <a:schemeClr val="tx1"/>
                </a:solidFill>
                <a:latin typeface="Times New Roman" pitchFamily="18" charset="0"/>
                <a:ea typeface="黑体" pitchFamily="2" charset="-122"/>
                <a:cs typeface="Times New Roman" pitchFamily="18" charset="0"/>
              </a:rPr>
              <a:t>2.8</a:t>
            </a:r>
            <a:r>
              <a:rPr kumimoji="0" lang="en-US" altLang="zh-CN"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Times New Roman" pitchFamily="18" charset="0"/>
              <a:ea typeface="黑体" pitchFamily="2" charset="-122"/>
              <a:cs typeface="Times New Roman" pitchFamily="18" charset="0"/>
            </a:endParaRPr>
          </a:p>
        </p:txBody>
      </p:sp>
      <p:sp>
        <p:nvSpPr>
          <p:cNvPr id="7" name="TextBox 6"/>
          <p:cNvSpPr txBox="1"/>
          <p:nvPr/>
        </p:nvSpPr>
        <p:spPr>
          <a:xfrm>
            <a:off x="2357422" y="5643578"/>
            <a:ext cx="4182555" cy="400110"/>
          </a:xfrm>
          <a:prstGeom prst="rect">
            <a:avLst/>
          </a:prstGeom>
          <a:noFill/>
        </p:spPr>
        <p:txBody>
          <a:bodyPr wrap="none" rtlCol="0">
            <a:spAutoFit/>
          </a:bodyPr>
          <a:lstStyle/>
          <a:p>
            <a:r>
              <a:rPr lang="en-US" altLang="zh-CN" sz="2000" b="1" dirty="0">
                <a:solidFill>
                  <a:srgbClr val="0000FF"/>
                </a:solidFill>
                <a:latin typeface="Times New Roman" pitchFamily="18" charset="0"/>
                <a:ea typeface="华文新魏" pitchFamily="2" charset="-122"/>
                <a:cs typeface="Times New Roman" pitchFamily="18" charset="0"/>
              </a:rPr>
              <a:t>2000</a:t>
            </a:r>
            <a:r>
              <a:rPr lang="zh-CN" altLang="en-US" sz="2000" b="1" dirty="0">
                <a:solidFill>
                  <a:srgbClr val="0000FF"/>
                </a:solidFill>
                <a:latin typeface="华文新魏" pitchFamily="2" charset="-122"/>
                <a:ea typeface="华文新魏" pitchFamily="2" charset="-122"/>
              </a:rPr>
              <a:t>年全球硅氧烷生产及消费情况</a:t>
            </a:r>
          </a:p>
        </p:txBody>
      </p:sp>
      <p:sp>
        <p:nvSpPr>
          <p:cNvPr id="9" name="Rectangle 3"/>
          <p:cNvSpPr>
            <a:spLocks noChangeArrowheads="1"/>
          </p:cNvSpPr>
          <p:nvPr/>
        </p:nvSpPr>
        <p:spPr bwMode="auto">
          <a:xfrm>
            <a:off x="1" y="60325"/>
            <a:ext cx="4643438" cy="539942"/>
          </a:xfrm>
          <a:prstGeom prst="rect">
            <a:avLst/>
          </a:prstGeom>
          <a:noFill/>
          <a:ln w="9525" algn="ctr">
            <a:noFill/>
            <a:miter lim="800000"/>
            <a:headEnd/>
            <a:tailEnd/>
          </a:ln>
        </p:spPr>
        <p:txBody>
          <a:bodyPr wrap="square" tIns="72000" bIns="36000">
            <a:spAutoFit/>
          </a:bodyPr>
          <a:lstStyle/>
          <a:p>
            <a:pPr algn="l" fontAlgn="base"/>
            <a:r>
              <a:rPr lang="zh-CN" altLang="en-US" sz="2800" dirty="0">
                <a:solidFill>
                  <a:srgbClr val="FF0000"/>
                </a:solidFill>
                <a:ea typeface="华文新魏" pitchFamily="2" charset="-122"/>
              </a:rPr>
              <a:t>  一、中国有机硅工业概况</a:t>
            </a:r>
          </a:p>
        </p:txBody>
      </p:sp>
    </p:spTree>
  </p:cSld>
  <p:clrMapOvr>
    <a:masterClrMapping/>
  </p:clrMapOvr>
  <p:transition advTm="55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演示文稿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349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rgbClr val="FF0000"/>
            </a:solidFill>
            <a:effectLst/>
            <a:latin typeface="Arial" charset="0"/>
            <a:ea typeface="黑体" pitchFamily="2" charset="-122"/>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349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rgbClr val="FF0000"/>
            </a:solidFill>
            <a:effectLst/>
            <a:latin typeface="Arial" charset="0"/>
            <a:ea typeface="黑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0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演示文稿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0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演示文稿5</Template>
  <TotalTime>6296</TotalTime>
  <Words>4931</Words>
  <Application>Microsoft Office PowerPoint</Application>
  <PresentationFormat>On-screen Show (4:3)</PresentationFormat>
  <Paragraphs>238</Paragraphs>
  <Slides>36</Slides>
  <Notes>33</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0</vt:i4>
      </vt:variant>
      <vt:variant>
        <vt:lpstr>Slide Titles</vt:lpstr>
      </vt:variant>
      <vt:variant>
        <vt:i4>36</vt:i4>
      </vt:variant>
    </vt:vector>
  </HeadingPairs>
  <TitlesOfParts>
    <vt:vector size="50" baseType="lpstr">
      <vt:lpstr>宋体</vt:lpstr>
      <vt:lpstr>Arial</vt:lpstr>
      <vt:lpstr>Calibri</vt:lpstr>
      <vt:lpstr>黑体</vt:lpstr>
      <vt:lpstr>华文新魏</vt:lpstr>
      <vt:lpstr>Times New Roman</vt:lpstr>
      <vt:lpstr>Wingdings</vt:lpstr>
      <vt:lpstr>仿宋</vt:lpstr>
      <vt:lpstr>演示文稿5</vt:lpstr>
      <vt:lpstr>默认设计模板</vt:lpstr>
      <vt:lpstr>2007-2</vt:lpstr>
      <vt:lpstr>1_演示文稿5</vt:lpstr>
      <vt:lpstr>1_2007-2</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中蓝晨光</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杨晓勇</dc:creator>
  <cp:lastModifiedBy>Beckwith, Elizabeth</cp:lastModifiedBy>
  <cp:revision>994</cp:revision>
  <dcterms:created xsi:type="dcterms:W3CDTF">2017-07-14T01:46:51Z</dcterms:created>
  <dcterms:modified xsi:type="dcterms:W3CDTF">2018-10-30T19:22:10Z</dcterms:modified>
</cp:coreProperties>
</file>